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57" r:id="rId3"/>
    <p:sldId id="259" r:id="rId4"/>
    <p:sldId id="264" r:id="rId5"/>
    <p:sldId id="267" r:id="rId6"/>
    <p:sldId id="260" r:id="rId7"/>
    <p:sldId id="269" r:id="rId8"/>
    <p:sldId id="270" r:id="rId9"/>
    <p:sldId id="271" r:id="rId10"/>
    <p:sldId id="261" r:id="rId11"/>
    <p:sldId id="262" r:id="rId12"/>
    <p:sldId id="268" r:id="rId13"/>
    <p:sldId id="272" r:id="rId14"/>
    <p:sldId id="273" r:id="rId15"/>
    <p:sldId id="263" r:id="rId1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A0FE7DB-166E-4123-9004-5C7DAAA83F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48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DD2D9B-7BA4-402E-A939-5F0E8FBAEF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DFE28-4E3C-4357-A98B-E88A02238C6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59B10-F79F-487D-8223-69C0FA50137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C72E6-AB5D-4F34-9EA0-C23B7AEE12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51513-E6D6-4CE3-B6DF-30951FF05E3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55B6C-FFAD-4200-AAF1-A71DF65C8F2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D806B-C789-446F-A578-02C866C1E0E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BE2B7-72B4-40A0-8650-46FA7467131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FA38A-8D11-4FA4-AED8-6ADC4F037BE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752DE-AEB7-4B90-9E81-6182CD48559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F3AA6-BE2B-4FC1-90BC-5A954E07820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00FD1-58AF-4A8C-B2A2-3B70AB7076A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A80D528-6266-4A1B-96CE-F3E613E1AEB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>
    <p:dissolve/>
    <p:sndAc>
      <p:stSnd>
        <p:snd r:embed="rId1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Key Stage 1 SATS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2133600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err="1" smtClean="0"/>
              <a:t>Bathwick</a:t>
            </a:r>
            <a:r>
              <a:rPr lang="en-GB" dirty="0" smtClean="0"/>
              <a:t> St Mary Primary School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343154" cy="231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Reporting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Teacher assessments, not test results, are reported to the Local Authority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Teacher assessment levels are reported to parents. These will be included in your end of year report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What can you do at home?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643050"/>
            <a:ext cx="7696200" cy="421484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GB" altLang="en-US" b="1" u="sng" dirty="0" smtClean="0"/>
              <a:t>Reading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000" dirty="0" smtClean="0"/>
              <a:t> </a:t>
            </a:r>
            <a:r>
              <a:rPr lang="en-GB" altLang="en-US" sz="2900" dirty="0" smtClean="0"/>
              <a:t>Listen to your child read aloud.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900" dirty="0" smtClean="0"/>
              <a:t>Ask them to talk about particular words.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900" dirty="0" smtClean="0"/>
              <a:t>Get them to predict what might happen next.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900" dirty="0" smtClean="0"/>
              <a:t>Ask if they can think about any other story they may have read that </a:t>
            </a:r>
            <a:r>
              <a:rPr lang="en-GB" altLang="en-US" sz="2900" dirty="0" smtClean="0"/>
              <a:t>is similar.</a:t>
            </a: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Writing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your child is using capital letters and full stops accurately.</a:t>
            </a:r>
          </a:p>
          <a:p>
            <a:r>
              <a:rPr lang="en-GB" dirty="0" smtClean="0"/>
              <a:t>Can they use a question mark?</a:t>
            </a:r>
          </a:p>
          <a:p>
            <a:r>
              <a:rPr lang="en-GB" dirty="0" smtClean="0"/>
              <a:t>Can they use capital letters for proper nouns.</a:t>
            </a:r>
          </a:p>
          <a:p>
            <a:r>
              <a:rPr lang="en-GB" dirty="0" smtClean="0"/>
              <a:t>Check spellings/using a dictionary</a:t>
            </a:r>
          </a:p>
          <a:p>
            <a:r>
              <a:rPr lang="en-GB" dirty="0" smtClean="0"/>
              <a:t>Can they re-read and edit their work!</a:t>
            </a:r>
            <a:endParaRPr lang="en-GB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Maths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Addition and subtraction (2 digits)</a:t>
            </a:r>
          </a:p>
          <a:p>
            <a:r>
              <a:rPr lang="en-GB" dirty="0" smtClean="0"/>
              <a:t>Multiplication and division (2,5,10, 3)</a:t>
            </a:r>
          </a:p>
          <a:p>
            <a:r>
              <a:rPr lang="en-GB" dirty="0" smtClean="0"/>
              <a:t>Fractions of a shape and quantity ( ½ , ¼, 2/4, 1/3, ¾)</a:t>
            </a:r>
          </a:p>
          <a:p>
            <a:r>
              <a:rPr lang="en-GB" dirty="0" smtClean="0"/>
              <a:t>Problem Solving/real life situations</a:t>
            </a:r>
            <a:endParaRPr lang="en-GB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Finally.........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don’t PANIC!</a:t>
            </a:r>
          </a:p>
          <a:p>
            <a:r>
              <a:rPr lang="en-GB" dirty="0" smtClean="0"/>
              <a:t>The tests will be administered as part of our daily routine.</a:t>
            </a:r>
          </a:p>
          <a:p>
            <a:r>
              <a:rPr lang="en-GB" dirty="0" smtClean="0"/>
              <a:t>Testing will start on </a:t>
            </a:r>
            <a:r>
              <a:rPr lang="en-GB" b="1" u="sng" dirty="0" smtClean="0"/>
              <a:t>Tuesday 8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May </a:t>
            </a:r>
            <a:r>
              <a:rPr lang="en-GB" dirty="0" smtClean="0"/>
              <a:t>and the tests are spread out over two weeks.</a:t>
            </a:r>
            <a:endParaRPr lang="en-GB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Thank you for your time.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Measuring Success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Children are assessed in reading, writing, mathematics, science, grammar, punctuation and spelling.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The emphasis is on teacher assessment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The children are continually assessed throughout the year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SAT tests are used to inform final teacher assessment.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Tests</a:t>
            </a:r>
          </a:p>
        </p:txBody>
      </p:sp>
      <p:graphicFrame>
        <p:nvGraphicFramePr>
          <p:cNvPr id="9302" name="Group 86"/>
          <p:cNvGraphicFramePr>
            <a:graphicFrameLocks noGrp="1"/>
          </p:cNvGraphicFramePr>
          <p:nvPr>
            <p:ph type="tbl" idx="1"/>
          </p:nvPr>
        </p:nvGraphicFramePr>
        <p:xfrm>
          <a:off x="611188" y="1484313"/>
          <a:ext cx="7129462" cy="4063997"/>
        </p:xfrm>
        <a:graphic>
          <a:graphicData uri="http://schemas.openxmlformats.org/drawingml/2006/table">
            <a:tbl>
              <a:tblPr/>
              <a:tblGrid>
                <a:gridCol w="2642796"/>
                <a:gridCol w="4486666"/>
              </a:tblGrid>
              <a:tr h="701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Tasks and Tests for 2018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English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Reading test: combined reading prompt and booklet.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Reading Test: reading booklet and reading answer booklet.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Grammar, punctuation and spelling.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GPS: Spelling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GPS: questions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Maths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Mathematics: arithmetic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Mathematics: reasoning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There is no longer a written task/test to assess writing.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2413000"/>
          </a:xfrm>
        </p:spPr>
        <p:txBody>
          <a:bodyPr/>
          <a:lstStyle/>
          <a:p>
            <a:pPr eaLnBrk="1" hangingPunct="1"/>
            <a:r>
              <a:rPr lang="en-GB" altLang="en-US" smtClean="0"/>
              <a:t>Levels</a:t>
            </a:r>
            <a:br>
              <a:rPr lang="en-GB" altLang="en-US" smtClean="0"/>
            </a:br>
            <a:endParaRPr lang="en-GB" altLang="en-US" smtClean="0"/>
          </a:p>
        </p:txBody>
      </p:sp>
      <p:graphicFrame>
        <p:nvGraphicFramePr>
          <p:cNvPr id="17411" name="Group 3"/>
          <p:cNvGraphicFramePr>
            <a:graphicFrameLocks noGrp="1"/>
          </p:cNvGraphicFramePr>
          <p:nvPr>
            <p:ph idx="1"/>
          </p:nvPr>
        </p:nvGraphicFramePr>
        <p:xfrm>
          <a:off x="179388" y="2781300"/>
          <a:ext cx="8785225" cy="1727200"/>
        </p:xfrm>
        <a:graphic>
          <a:graphicData uri="http://schemas.openxmlformats.org/drawingml/2006/table">
            <a:tbl>
              <a:tblPr/>
              <a:tblGrid>
                <a:gridCol w="1463675"/>
                <a:gridCol w="1465262"/>
                <a:gridCol w="1463675"/>
                <a:gridCol w="1463675"/>
                <a:gridCol w="1465263"/>
                <a:gridCol w="1463675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7187" name="TextBox 1"/>
          <p:cNvSpPr txBox="1">
            <a:spLocks noChangeArrowheads="1"/>
          </p:cNvSpPr>
          <p:nvPr/>
        </p:nvSpPr>
        <p:spPr bwMode="auto">
          <a:xfrm>
            <a:off x="1692275" y="4724400"/>
            <a:ext cx="64801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4000" b="1">
                <a:solidFill>
                  <a:srgbClr val="FF0000"/>
                </a:solidFill>
              </a:rPr>
              <a:t>There are NO LONGER </a:t>
            </a:r>
            <a:r>
              <a:rPr lang="en-GB" altLang="en-US" sz="4000" b="1" u="sng">
                <a:solidFill>
                  <a:srgbClr val="FF0000"/>
                </a:solidFill>
              </a:rPr>
              <a:t>levels </a:t>
            </a:r>
            <a:r>
              <a:rPr lang="en-GB" altLang="en-US" sz="4000" b="1">
                <a:solidFill>
                  <a:srgbClr val="FF0000"/>
                </a:solidFill>
              </a:rPr>
              <a:t>for pupils.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91114"/>
              </p:ext>
            </p:extLst>
          </p:nvPr>
        </p:nvGraphicFramePr>
        <p:xfrm>
          <a:off x="358775" y="2565400"/>
          <a:ext cx="7308849" cy="2468880"/>
        </p:xfrm>
        <a:graphic>
          <a:graphicData uri="http://schemas.openxmlformats.org/drawingml/2006/table">
            <a:tbl>
              <a:tblPr/>
              <a:tblGrid>
                <a:gridCol w="2435402"/>
                <a:gridCol w="2438045"/>
                <a:gridCol w="2435402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(working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towards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 Related Expectation)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EXS</a:t>
                      </a:r>
                      <a:endParaRPr kumimoji="0" lang="en-GB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(working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AT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 expected level)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GDS</a:t>
                      </a:r>
                      <a:endParaRPr kumimoji="0" lang="en-GB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(working at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GREATER DEPTH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within the expected level)</a:t>
                      </a:r>
                    </a:p>
                  </a:txBody>
                  <a:tcPr marL="91431" marR="9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8204" name="TextBox 2"/>
          <p:cNvSpPr txBox="1">
            <a:spLocks noChangeArrowheads="1"/>
          </p:cNvSpPr>
          <p:nvPr/>
        </p:nvSpPr>
        <p:spPr bwMode="auto">
          <a:xfrm>
            <a:off x="1619250" y="765175"/>
            <a:ext cx="4824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2800" b="1"/>
              <a:t>What could  your child’s assessment look like?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can you be sure we are levelling correctly?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696200" cy="3657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The new National Curriculum has been delivered across schools since September 2014.</a:t>
            </a:r>
          </a:p>
          <a:p>
            <a:pPr eaLnBrk="1" hangingPunct="1"/>
            <a:r>
              <a:rPr lang="en-GB" altLang="en-US" sz="2800" smtClean="0"/>
              <a:t>Within school we carry out internal moderation.</a:t>
            </a:r>
          </a:p>
          <a:p>
            <a:pPr eaLnBrk="1" hangingPunct="1"/>
            <a:r>
              <a:rPr lang="en-GB" altLang="en-US" sz="2800" smtClean="0"/>
              <a:t>We also carry out external moderation alongside other schools.</a:t>
            </a: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/>
          <a:lstStyle/>
          <a:p>
            <a:r>
              <a:rPr lang="en-GB" u="sng" dirty="0" smtClean="0"/>
              <a:t>Assessment</a:t>
            </a:r>
            <a:endParaRPr lang="en-GB" u="sng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0"/>
            <a:ext cx="6786610" cy="4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42918"/>
            <a:ext cx="7745261" cy="478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7400953" cy="47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841</TotalTime>
  <Words>403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Crayons</vt:lpstr>
      <vt:lpstr>Key Stage 1 SATS</vt:lpstr>
      <vt:lpstr>Measuring Success</vt:lpstr>
      <vt:lpstr>Tests</vt:lpstr>
      <vt:lpstr>Levels </vt:lpstr>
      <vt:lpstr>PowerPoint Presentation</vt:lpstr>
      <vt:lpstr>How can you be sure we are levelling correctly?</vt:lpstr>
      <vt:lpstr>Assessment</vt:lpstr>
      <vt:lpstr>PowerPoint Presentation</vt:lpstr>
      <vt:lpstr>PowerPoint Presentation</vt:lpstr>
      <vt:lpstr>Reporting</vt:lpstr>
      <vt:lpstr>What can you do at home?</vt:lpstr>
      <vt:lpstr>Writing</vt:lpstr>
      <vt:lpstr>Maths</vt:lpstr>
      <vt:lpstr>Finally.........</vt:lpstr>
      <vt:lpstr>Thank you for your time.</vt:lpstr>
    </vt:vector>
  </TitlesOfParts>
  <Company>Elonex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1 SATs</dc:title>
  <dc:creator>Sarah Brealey</dc:creator>
  <cp:lastModifiedBy>Claire Rigby</cp:lastModifiedBy>
  <cp:revision>25</cp:revision>
  <cp:lastPrinted>2016-04-13T14:36:51Z</cp:lastPrinted>
  <dcterms:created xsi:type="dcterms:W3CDTF">2005-03-01T16:53:23Z</dcterms:created>
  <dcterms:modified xsi:type="dcterms:W3CDTF">2018-02-22T11:09:34Z</dcterms:modified>
</cp:coreProperties>
</file>