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9" r:id="rId3"/>
    <p:sldMasterId id="2147483718" r:id="rId4"/>
  </p:sldMasterIdLst>
  <p:notesMasterIdLst>
    <p:notesMasterId r:id="rId26"/>
  </p:notesMasterIdLst>
  <p:handoutMasterIdLst>
    <p:handoutMasterId r:id="rId27"/>
  </p:handoutMasterIdLst>
  <p:sldIdLst>
    <p:sldId id="265" r:id="rId5"/>
    <p:sldId id="266" r:id="rId6"/>
    <p:sldId id="268" r:id="rId7"/>
    <p:sldId id="290" r:id="rId8"/>
    <p:sldId id="293" r:id="rId9"/>
    <p:sldId id="294" r:id="rId10"/>
    <p:sldId id="295" r:id="rId11"/>
    <p:sldId id="296" r:id="rId12"/>
    <p:sldId id="297" r:id="rId13"/>
    <p:sldId id="299" r:id="rId14"/>
    <p:sldId id="300" r:id="rId15"/>
    <p:sldId id="301" r:id="rId16"/>
    <p:sldId id="302" r:id="rId17"/>
    <p:sldId id="304" r:id="rId18"/>
    <p:sldId id="305" r:id="rId19"/>
    <p:sldId id="306" r:id="rId20"/>
    <p:sldId id="286" r:id="rId21"/>
    <p:sldId id="281" r:id="rId22"/>
    <p:sldId id="280" r:id="rId23"/>
    <p:sldId id="307" r:id="rId24"/>
    <p:sldId id="309" r:id="rId2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3A96"/>
    <a:srgbClr val="C85C12"/>
    <a:srgbClr val="EB6E19"/>
    <a:srgbClr val="ED833B"/>
    <a:srgbClr val="990033"/>
    <a:srgbClr val="9B9B9B"/>
    <a:srgbClr val="9F9D5F"/>
    <a:srgbClr val="A9A86F"/>
    <a:srgbClr val="B4B382"/>
    <a:srgbClr val="BAB9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68" autoAdjust="0"/>
    <p:restoredTop sz="79399" autoAdjust="0"/>
  </p:normalViewPr>
  <p:slideViewPr>
    <p:cSldViewPr snapToGrid="0">
      <p:cViewPr>
        <p:scale>
          <a:sx n="64" d="100"/>
          <a:sy n="64" d="100"/>
        </p:scale>
        <p:origin x="-159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r>
              <a:rPr lang="en-GB" smtClean="0"/>
              <a:t>Parents' Online Parenting Meeting: October 2015</a:t>
            </a:r>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r>
              <a:rPr lang="en-GB" smtClean="0"/>
              <a:t>06/05/2015</a:t>
            </a:r>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GB" smtClean="0"/>
              <a:t>PitDA Information slides</a:t>
            </a:r>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87C4030-355B-471E-8CBB-AD5136BBF481}" type="slidenum">
              <a:rPr lang="en-GB" smtClean="0"/>
              <a:t>‹#›</a:t>
            </a:fld>
            <a:endParaRPr lang="en-GB"/>
          </a:p>
        </p:txBody>
      </p:sp>
    </p:spTree>
    <p:extLst>
      <p:ext uri="{BB962C8B-B14F-4D97-AF65-F5344CB8AC3E}">
        <p14:creationId xmlns:p14="http://schemas.microsoft.com/office/powerpoint/2010/main" val="109885122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en-GB" smtClean="0"/>
              <a:t>Parents' Online Parenting Meeting: October 2015</a:t>
            </a:r>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r>
              <a:rPr lang="en-GB" smtClean="0"/>
              <a:t>06/05/2015</a:t>
            </a:r>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r>
              <a:rPr lang="en-GB" smtClean="0"/>
              <a:t>PitDA Information slides</a:t>
            </a:r>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A651B84-3522-4479-8AC0-88D8701A513D}" type="slidenum">
              <a:rPr lang="en-GB" smtClean="0"/>
              <a:t>‹#›</a:t>
            </a:fld>
            <a:endParaRPr lang="en-GB"/>
          </a:p>
        </p:txBody>
      </p:sp>
    </p:spTree>
    <p:extLst>
      <p:ext uri="{BB962C8B-B14F-4D97-AF65-F5344CB8AC3E}">
        <p14:creationId xmlns:p14="http://schemas.microsoft.com/office/powerpoint/2010/main" val="3039328371"/>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iwf.org.uk" TargetMode="External"/><Relationship Id="rId7" Type="http://schemas.openxmlformats.org/officeDocument/2006/relationships/hyperlink" Target="mailto:help@theparentzone.co.uk"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www.thinkuknow.co.uk/14_plus/help/Contact-social-sites/" TargetMode="External"/><Relationship Id="rId5" Type="http://schemas.openxmlformats.org/officeDocument/2006/relationships/hyperlink" Target="http://www.antibullyingpro.com/" TargetMode="External"/><Relationship Id="rId4" Type="http://schemas.openxmlformats.org/officeDocument/2006/relationships/hyperlink" Target="http://ceop.police.uk/safety-centr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everyone to talk to the person sitting next</a:t>
            </a:r>
            <a:r>
              <a:rPr lang="en-US" baseline="0" dirty="0" smtClean="0"/>
              <a:t> to them (preferably not their partner!) and answer the 2 questions.</a:t>
            </a:r>
          </a:p>
          <a:p>
            <a:endParaRPr lang="en-US" baseline="0" dirty="0" smtClean="0"/>
          </a:p>
          <a:p>
            <a:r>
              <a:rPr lang="en-US" baseline="0" dirty="0" smtClean="0"/>
              <a:t>The aim is to get parents to think about the similarities between offline and online activity and how they can begin to be engaged in their children’s online life in the way that are in their offline life without having to be a technical genius.</a:t>
            </a:r>
            <a:endParaRPr lang="en-US" dirty="0"/>
          </a:p>
        </p:txBody>
      </p:sp>
      <p:sp>
        <p:nvSpPr>
          <p:cNvPr id="4" name="Slide Number Placeholder 3"/>
          <p:cNvSpPr>
            <a:spLocks noGrp="1"/>
          </p:cNvSpPr>
          <p:nvPr>
            <p:ph type="sldNum" sz="quarter" idx="10"/>
          </p:nvPr>
        </p:nvSpPr>
        <p:spPr/>
        <p:txBody>
          <a:bodyPr/>
          <a:lstStyle/>
          <a:p>
            <a:fld id="{FA651B84-3522-4479-8AC0-88D8701A513D}" type="slidenum">
              <a:rPr lang="en-GB" smtClean="0"/>
              <a:t>3</a:t>
            </a:fld>
            <a:endParaRPr lang="en-GB"/>
          </a:p>
        </p:txBody>
      </p:sp>
      <p:sp>
        <p:nvSpPr>
          <p:cNvPr id="5" name="Date Placeholder 4"/>
          <p:cNvSpPr>
            <a:spLocks noGrp="1"/>
          </p:cNvSpPr>
          <p:nvPr>
            <p:ph type="dt" idx="11"/>
          </p:nvPr>
        </p:nvSpPr>
        <p:spPr/>
        <p:txBody>
          <a:bodyPr/>
          <a:lstStyle/>
          <a:p>
            <a:r>
              <a:rPr lang="en-GB" smtClean="0"/>
              <a:t>06/05/2015</a:t>
            </a:r>
            <a:endParaRPr lang="en-GB"/>
          </a:p>
        </p:txBody>
      </p:sp>
      <p:sp>
        <p:nvSpPr>
          <p:cNvPr id="6" name="Footer Placeholder 5"/>
          <p:cNvSpPr>
            <a:spLocks noGrp="1"/>
          </p:cNvSpPr>
          <p:nvPr>
            <p:ph type="ftr" sz="quarter" idx="12"/>
          </p:nvPr>
        </p:nvSpPr>
        <p:spPr/>
        <p:txBody>
          <a:bodyPr/>
          <a:lstStyle/>
          <a:p>
            <a:r>
              <a:rPr lang="en-GB" smtClean="0"/>
              <a:t>PitDA Information slides</a:t>
            </a:r>
            <a:endParaRPr lang="en-GB"/>
          </a:p>
        </p:txBody>
      </p:sp>
      <p:sp>
        <p:nvSpPr>
          <p:cNvPr id="7" name="Header Placeholder 6"/>
          <p:cNvSpPr>
            <a:spLocks noGrp="1"/>
          </p:cNvSpPr>
          <p:nvPr>
            <p:ph type="hdr" sz="quarter" idx="13"/>
          </p:nvPr>
        </p:nvSpPr>
        <p:spPr/>
        <p:txBody>
          <a:bodyPr/>
          <a:lstStyle/>
          <a:p>
            <a:r>
              <a:rPr lang="en-GB" smtClean="0"/>
              <a:t>Parents' Online Parenting Meeting: October 2015</a:t>
            </a:r>
            <a:endParaRPr lang="en-GB"/>
          </a:p>
        </p:txBody>
      </p:sp>
    </p:spTree>
    <p:extLst>
      <p:ext uri="{BB962C8B-B14F-4D97-AF65-F5344CB8AC3E}">
        <p14:creationId xmlns:p14="http://schemas.microsoft.com/office/powerpoint/2010/main" val="2575999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Search engines - </a:t>
            </a:r>
            <a:r>
              <a:rPr lang="en-US" baseline="0" dirty="0" smtClean="0"/>
              <a:t>Search engines will capture information about your child’s browsing history in order to target advertising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Video sharing sites - </a:t>
            </a:r>
            <a:r>
              <a:rPr lang="en-GB" dirty="0" smtClean="0"/>
              <a:t>Sites like YouTube have millions of videos</a:t>
            </a:r>
            <a:r>
              <a:rPr lang="en-GB" baseline="0" dirty="0" smtClean="0"/>
              <a:t> uploaded by anyone with an account – 100 hours of video is uploaded to YouTube every minute and there will be content that is inappropriate for your children.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Chat apps and sites - </a:t>
            </a:r>
            <a:r>
              <a:rPr lang="en-US" dirty="0" smtClean="0"/>
              <a:t>Some apps and sites</a:t>
            </a:r>
            <a:r>
              <a:rPr lang="en-US" baseline="0" dirty="0" smtClean="0"/>
              <a:t> encourage children and young people to talk to strangers online.  You have to be 16 to have a </a:t>
            </a:r>
            <a:r>
              <a:rPr lang="en-US" baseline="0" dirty="0" err="1" smtClean="0"/>
              <a:t>WhatsApp</a:t>
            </a:r>
            <a:r>
              <a:rPr lang="en-US" baseline="0" dirty="0" smtClean="0"/>
              <a:t> account so if your child is using it, you need to be aware that it is not meant for younger children.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Shopping sites - </a:t>
            </a:r>
            <a:r>
              <a:rPr lang="en-GB" dirty="0" smtClean="0"/>
              <a:t>May sell age inappropriate products and services unless they have effective age verification systems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Social networking sites - </a:t>
            </a:r>
            <a:r>
              <a:rPr lang="en-GB" dirty="0" smtClean="0"/>
              <a:t>Sites for younger children restrict and monitor chat – other sites may have</a:t>
            </a:r>
            <a:r>
              <a:rPr lang="en-GB" baseline="0" dirty="0" smtClean="0"/>
              <a:t> ways of reporting offensive content or chat</a:t>
            </a:r>
            <a:endParaRPr lang="en-GB"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Gaming sites - </a:t>
            </a:r>
            <a:r>
              <a:rPr lang="en-GB" dirty="0" smtClean="0"/>
              <a:t>Chat on gaming sites is not monitored – and players can talk to each other on some games consoles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Advice sites - Not all advice sites will provide your children with information you are comfortable with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A651B84-3522-4479-8AC0-88D8701A513D}" type="slidenum">
              <a:rPr lang="en-GB" smtClean="0"/>
              <a:t>13</a:t>
            </a:fld>
            <a:endParaRPr lang="en-GB"/>
          </a:p>
        </p:txBody>
      </p:sp>
      <p:sp>
        <p:nvSpPr>
          <p:cNvPr id="5" name="Date Placeholder 4"/>
          <p:cNvSpPr>
            <a:spLocks noGrp="1"/>
          </p:cNvSpPr>
          <p:nvPr>
            <p:ph type="dt" idx="11"/>
          </p:nvPr>
        </p:nvSpPr>
        <p:spPr/>
        <p:txBody>
          <a:bodyPr/>
          <a:lstStyle/>
          <a:p>
            <a:r>
              <a:rPr lang="en-GB" smtClean="0"/>
              <a:t>06/05/2015</a:t>
            </a:r>
            <a:endParaRPr lang="en-GB"/>
          </a:p>
        </p:txBody>
      </p:sp>
      <p:sp>
        <p:nvSpPr>
          <p:cNvPr id="6" name="Footer Placeholder 5"/>
          <p:cNvSpPr>
            <a:spLocks noGrp="1"/>
          </p:cNvSpPr>
          <p:nvPr>
            <p:ph type="ftr" sz="quarter" idx="12"/>
          </p:nvPr>
        </p:nvSpPr>
        <p:spPr/>
        <p:txBody>
          <a:bodyPr/>
          <a:lstStyle/>
          <a:p>
            <a:r>
              <a:rPr lang="en-GB" smtClean="0"/>
              <a:t>PitDA Information slides</a:t>
            </a:r>
            <a:endParaRPr lang="en-GB"/>
          </a:p>
        </p:txBody>
      </p:sp>
      <p:sp>
        <p:nvSpPr>
          <p:cNvPr id="7" name="Header Placeholder 6"/>
          <p:cNvSpPr>
            <a:spLocks noGrp="1"/>
          </p:cNvSpPr>
          <p:nvPr>
            <p:ph type="hdr" sz="quarter" idx="13"/>
          </p:nvPr>
        </p:nvSpPr>
        <p:spPr/>
        <p:txBody>
          <a:bodyPr/>
          <a:lstStyle/>
          <a:p>
            <a:r>
              <a:rPr lang="en-GB" smtClean="0"/>
              <a:t>Parents' Online Parenting Meeting: October 2015</a:t>
            </a:r>
            <a:endParaRPr lang="en-GB"/>
          </a:p>
        </p:txBody>
      </p:sp>
    </p:spTree>
    <p:extLst>
      <p:ext uri="{BB962C8B-B14F-4D97-AF65-F5344CB8AC3E}">
        <p14:creationId xmlns:p14="http://schemas.microsoft.com/office/powerpoint/2010/main" val="1431200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talking to other parents, you might even be able to recommend</a:t>
            </a:r>
            <a:r>
              <a:rPr lang="en-US" baseline="0" dirty="0" smtClean="0"/>
              <a:t> a site that they don’t know about…  You can set individual accounts on desktop computers and laptops.  THE PARENT ZONE YOUTUBE CHANNEL SHOWS YOU HOW TO DO THIS.</a:t>
            </a:r>
          </a:p>
          <a:p>
            <a:endParaRPr lang="en-US" baseline="0" dirty="0" smtClean="0"/>
          </a:p>
          <a:p>
            <a:r>
              <a:rPr lang="en-US" baseline="0" dirty="0" smtClean="0"/>
              <a:t>Setting YouTube Safety Mode – on a computer, scroll to the bottom of the page and click “safety on’ – if you are logged into a Google account, this will also enable </a:t>
            </a:r>
            <a:r>
              <a:rPr lang="en-US" baseline="0" dirty="0" err="1" smtClean="0"/>
              <a:t>SafeSearch</a:t>
            </a:r>
            <a:r>
              <a:rPr lang="en-US" baseline="0" dirty="0" smtClean="0"/>
              <a:t> on Google.  On a phone, go to ‘settings’ in the menu on YouTube and choose ‘</a:t>
            </a:r>
            <a:r>
              <a:rPr lang="en-US" baseline="0" dirty="0" err="1" smtClean="0"/>
              <a:t>SafeSearch</a:t>
            </a:r>
            <a:r>
              <a:rPr lang="en-US" baseline="0" dirty="0" smtClean="0"/>
              <a:t> filtering’.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A651B84-3522-4479-8AC0-88D8701A513D}" type="slidenum">
              <a:rPr lang="en-GB" smtClean="0"/>
              <a:t>16</a:t>
            </a:fld>
            <a:endParaRPr lang="en-GB"/>
          </a:p>
        </p:txBody>
      </p:sp>
      <p:sp>
        <p:nvSpPr>
          <p:cNvPr id="5" name="Date Placeholder 4"/>
          <p:cNvSpPr>
            <a:spLocks noGrp="1"/>
          </p:cNvSpPr>
          <p:nvPr>
            <p:ph type="dt" idx="11"/>
          </p:nvPr>
        </p:nvSpPr>
        <p:spPr/>
        <p:txBody>
          <a:bodyPr/>
          <a:lstStyle/>
          <a:p>
            <a:r>
              <a:rPr lang="en-GB" smtClean="0"/>
              <a:t>06/05/2015</a:t>
            </a:r>
            <a:endParaRPr lang="en-GB"/>
          </a:p>
        </p:txBody>
      </p:sp>
      <p:sp>
        <p:nvSpPr>
          <p:cNvPr id="6" name="Footer Placeholder 5"/>
          <p:cNvSpPr>
            <a:spLocks noGrp="1"/>
          </p:cNvSpPr>
          <p:nvPr>
            <p:ph type="ftr" sz="quarter" idx="12"/>
          </p:nvPr>
        </p:nvSpPr>
        <p:spPr/>
        <p:txBody>
          <a:bodyPr/>
          <a:lstStyle/>
          <a:p>
            <a:r>
              <a:rPr lang="en-GB" smtClean="0"/>
              <a:t>PitDA Information slides</a:t>
            </a:r>
            <a:endParaRPr lang="en-GB"/>
          </a:p>
        </p:txBody>
      </p:sp>
      <p:sp>
        <p:nvSpPr>
          <p:cNvPr id="7" name="Header Placeholder 6"/>
          <p:cNvSpPr>
            <a:spLocks noGrp="1"/>
          </p:cNvSpPr>
          <p:nvPr>
            <p:ph type="hdr" sz="quarter" idx="13"/>
          </p:nvPr>
        </p:nvSpPr>
        <p:spPr/>
        <p:txBody>
          <a:bodyPr/>
          <a:lstStyle/>
          <a:p>
            <a:r>
              <a:rPr lang="en-GB" smtClean="0"/>
              <a:t>Parents' Online Parenting Meeting: October 2015</a:t>
            </a:r>
            <a:endParaRPr lang="en-GB"/>
          </a:p>
        </p:txBody>
      </p:sp>
    </p:spTree>
    <p:extLst>
      <p:ext uri="{BB962C8B-B14F-4D97-AF65-F5344CB8AC3E}">
        <p14:creationId xmlns:p14="http://schemas.microsoft.com/office/powerpoint/2010/main" val="1567878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651B84-3522-4479-8AC0-88D8701A513D}" type="slidenum">
              <a:rPr lang="en-GB" smtClean="0"/>
              <a:t>18</a:t>
            </a:fld>
            <a:endParaRPr lang="en-GB"/>
          </a:p>
        </p:txBody>
      </p:sp>
      <p:sp>
        <p:nvSpPr>
          <p:cNvPr id="5" name="Date Placeholder 4"/>
          <p:cNvSpPr>
            <a:spLocks noGrp="1"/>
          </p:cNvSpPr>
          <p:nvPr>
            <p:ph type="dt" idx="11"/>
          </p:nvPr>
        </p:nvSpPr>
        <p:spPr/>
        <p:txBody>
          <a:bodyPr/>
          <a:lstStyle/>
          <a:p>
            <a:r>
              <a:rPr lang="en-GB" smtClean="0"/>
              <a:t>06/05/2015</a:t>
            </a:r>
            <a:endParaRPr lang="en-GB"/>
          </a:p>
        </p:txBody>
      </p:sp>
      <p:sp>
        <p:nvSpPr>
          <p:cNvPr id="6" name="Footer Placeholder 5"/>
          <p:cNvSpPr>
            <a:spLocks noGrp="1"/>
          </p:cNvSpPr>
          <p:nvPr>
            <p:ph type="ftr" sz="quarter" idx="12"/>
          </p:nvPr>
        </p:nvSpPr>
        <p:spPr/>
        <p:txBody>
          <a:bodyPr/>
          <a:lstStyle/>
          <a:p>
            <a:r>
              <a:rPr lang="en-GB" smtClean="0"/>
              <a:t>PitDA Information slides</a:t>
            </a:r>
            <a:endParaRPr lang="en-GB"/>
          </a:p>
        </p:txBody>
      </p:sp>
      <p:sp>
        <p:nvSpPr>
          <p:cNvPr id="7" name="Header Placeholder 6"/>
          <p:cNvSpPr>
            <a:spLocks noGrp="1"/>
          </p:cNvSpPr>
          <p:nvPr>
            <p:ph type="hdr" sz="quarter" idx="13"/>
          </p:nvPr>
        </p:nvSpPr>
        <p:spPr/>
        <p:txBody>
          <a:bodyPr/>
          <a:lstStyle/>
          <a:p>
            <a:r>
              <a:rPr lang="en-GB" smtClean="0"/>
              <a:t>Parents' Online Parenting Meeting: October 2015</a:t>
            </a:r>
            <a:endParaRPr lang="en-GB"/>
          </a:p>
        </p:txBody>
      </p:sp>
    </p:spTree>
    <p:extLst>
      <p:ext uri="{BB962C8B-B14F-4D97-AF65-F5344CB8AC3E}">
        <p14:creationId xmlns:p14="http://schemas.microsoft.com/office/powerpoint/2010/main" val="1343874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5613" indent="-455613">
              <a:spcAft>
                <a:spcPts val="600"/>
              </a:spcAft>
              <a:buClr>
                <a:srgbClr val="595959"/>
              </a:buClr>
              <a:buSzPct val="100000"/>
              <a:defRPr/>
            </a:pPr>
            <a:r>
              <a:rPr lang="en-GB" sz="1200" dirty="0" smtClean="0">
                <a:solidFill>
                  <a:srgbClr val="595959"/>
                </a:solidFill>
              </a:rPr>
              <a:t>Illegal content can be reported to the</a:t>
            </a:r>
          </a:p>
          <a:p>
            <a:pPr marL="455613" indent="-455613">
              <a:spcAft>
                <a:spcPts val="600"/>
              </a:spcAft>
              <a:buClr>
                <a:srgbClr val="595959"/>
              </a:buClr>
              <a:buSzPct val="100000"/>
              <a:defRPr/>
            </a:pPr>
            <a:r>
              <a:rPr lang="en-GB" sz="1200" dirty="0" smtClean="0">
                <a:solidFill>
                  <a:srgbClr val="595959"/>
                </a:solidFill>
              </a:rPr>
              <a:t>Internet  Watch Foundation </a:t>
            </a:r>
            <a:r>
              <a:rPr lang="en-GB" sz="1200" dirty="0" smtClean="0">
                <a:solidFill>
                  <a:srgbClr val="595959"/>
                </a:solidFill>
                <a:hlinkClick r:id="rId3"/>
              </a:rPr>
              <a:t>www.iwf.org.uk</a:t>
            </a:r>
            <a:r>
              <a:rPr lang="en-GB" sz="1200" dirty="0" smtClean="0">
                <a:solidFill>
                  <a:srgbClr val="595959"/>
                </a:solidFill>
              </a:rPr>
              <a:t> </a:t>
            </a:r>
          </a:p>
          <a:p>
            <a:pPr marL="455613" indent="-455613">
              <a:spcAft>
                <a:spcPts val="600"/>
              </a:spcAft>
              <a:buClr>
                <a:srgbClr val="595959"/>
              </a:buClr>
              <a:buSzPct val="100000"/>
              <a:defRPr/>
            </a:pPr>
            <a:endParaRPr lang="en-GB" sz="1200" dirty="0" smtClean="0">
              <a:solidFill>
                <a:srgbClr val="595959"/>
              </a:solidFill>
            </a:endParaRPr>
          </a:p>
          <a:p>
            <a:pPr marL="455613" indent="-455613">
              <a:spcAft>
                <a:spcPts val="600"/>
              </a:spcAft>
              <a:buClr>
                <a:srgbClr val="595959"/>
              </a:buClr>
              <a:buSzPct val="100000"/>
              <a:defRPr/>
            </a:pPr>
            <a:r>
              <a:rPr lang="en-GB" sz="1200" dirty="0" smtClean="0">
                <a:solidFill>
                  <a:srgbClr val="595959"/>
                </a:solidFill>
                <a:ea typeface="ヒラギノ角ゴ ProN W3" charset="0"/>
                <a:cs typeface="ヒラギノ角ゴ ProN W3" charset="0"/>
              </a:rPr>
              <a:t>Look for the ‘</a:t>
            </a:r>
            <a:r>
              <a:rPr lang="en-GB" altLang="ja-JP" sz="1200" dirty="0" err="1" smtClean="0">
                <a:solidFill>
                  <a:srgbClr val="595959"/>
                </a:solidFill>
                <a:ea typeface="ヒラギノ角ゴ ProN W3" charset="0"/>
                <a:cs typeface="ヒラギノ角ゴ ProN W3" charset="0"/>
              </a:rPr>
              <a:t>ClickCEOP</a:t>
            </a:r>
            <a:r>
              <a:rPr lang="en-GB" sz="1200" dirty="0" smtClean="0">
                <a:solidFill>
                  <a:srgbClr val="595959"/>
                </a:solidFill>
                <a:ea typeface="ヒラギノ角ゴ ProN W3" charset="0"/>
                <a:cs typeface="ヒラギノ角ゴ ProN W3" charset="0"/>
              </a:rPr>
              <a:t>’</a:t>
            </a:r>
            <a:r>
              <a:rPr lang="en-GB" altLang="ja-JP" sz="1200" dirty="0" smtClean="0">
                <a:solidFill>
                  <a:srgbClr val="595959"/>
                </a:solidFill>
                <a:ea typeface="ヒラギノ角ゴ ProN W3" charset="0"/>
                <a:cs typeface="ヒラギノ角ゴ ProN W3" charset="0"/>
              </a:rPr>
              <a:t> button or go to </a:t>
            </a:r>
            <a:r>
              <a:rPr lang="en-GB" altLang="ja-JP" sz="1200" dirty="0" smtClean="0">
                <a:solidFill>
                  <a:srgbClr val="595959"/>
                </a:solidFill>
                <a:ea typeface="ヒラギノ角ゴ ProN W3" charset="0"/>
                <a:cs typeface="ヒラギノ角ゴ ProN W3" charset="0"/>
                <a:hlinkClick r:id="rId4"/>
              </a:rPr>
              <a:t>http://ceop.police.uk/safety-centre/</a:t>
            </a:r>
            <a:r>
              <a:rPr lang="en-GB" altLang="ja-JP" sz="1200" dirty="0" smtClean="0">
                <a:solidFill>
                  <a:srgbClr val="595959"/>
                </a:solidFill>
                <a:ea typeface="ヒラギノ角ゴ ProN W3" charset="0"/>
                <a:cs typeface="ヒラギノ角ゴ ProN W3" charset="0"/>
              </a:rPr>
              <a:t> </a:t>
            </a:r>
          </a:p>
          <a:p>
            <a:pPr marL="455613" indent="-455613">
              <a:spcAft>
                <a:spcPts val="600"/>
              </a:spcAft>
              <a:buClr>
                <a:srgbClr val="595959"/>
              </a:buClr>
              <a:buSzPct val="100000"/>
              <a:defRPr/>
            </a:pPr>
            <a:endParaRPr lang="en-GB" sz="1200" dirty="0" smtClean="0">
              <a:solidFill>
                <a:srgbClr val="595959"/>
              </a:solidFill>
              <a:ea typeface="ヒラギノ角ゴ ProN W3" charset="0"/>
              <a:cs typeface="ヒラギノ角ゴ ProN W3" charset="0"/>
            </a:endParaRPr>
          </a:p>
          <a:p>
            <a:pPr marL="455613" marR="0" indent="-455613" algn="l" defTabSz="914400" rtl="0" eaLnBrk="1" fontAlgn="auto" latinLnBrk="0" hangingPunct="1">
              <a:lnSpc>
                <a:spcPct val="100000"/>
              </a:lnSpc>
              <a:spcBef>
                <a:spcPts val="0"/>
              </a:spcBef>
              <a:spcAft>
                <a:spcPts val="600"/>
              </a:spcAft>
              <a:buClr>
                <a:srgbClr val="595959"/>
              </a:buClr>
              <a:buSzPct val="100000"/>
              <a:buFontTx/>
              <a:buNone/>
              <a:tabLst/>
              <a:defRPr/>
            </a:pPr>
            <a:r>
              <a:rPr lang="en-GB" sz="1200" dirty="0" smtClean="0">
                <a:solidFill>
                  <a:srgbClr val="595959"/>
                </a:solidFill>
                <a:ea typeface="ヒラギノ角ゴ ProN W3" charset="0"/>
                <a:cs typeface="ヒラギノ角ゴ ProN W3" charset="0"/>
              </a:rPr>
              <a:t>Your child can get help if they’re being bullied online at      </a:t>
            </a:r>
            <a:r>
              <a:rPr lang="en-GB" sz="1200" dirty="0" smtClean="0">
                <a:solidFill>
                  <a:srgbClr val="595959"/>
                </a:solidFill>
                <a:ea typeface="ヒラギノ角ゴ ProN W3" charset="0"/>
                <a:cs typeface="ヒラギノ角ゴ ProN W3" charset="0"/>
                <a:hlinkClick r:id="rId5"/>
              </a:rPr>
              <a:t>www.antibullyingpro.com</a:t>
            </a:r>
            <a:r>
              <a:rPr lang="en-GB" sz="1200" dirty="0" smtClean="0">
                <a:solidFill>
                  <a:srgbClr val="595959"/>
                </a:solidFill>
                <a:ea typeface="ヒラギノ角ゴ ProN W3" charset="0"/>
                <a:cs typeface="ヒラギノ角ゴ ProN W3" charset="0"/>
              </a:rPr>
              <a:t> </a:t>
            </a:r>
          </a:p>
          <a:p>
            <a:pPr marL="455613" marR="0" indent="-455613" algn="l" defTabSz="914400" rtl="0" eaLnBrk="1" fontAlgn="auto" latinLnBrk="0" hangingPunct="1">
              <a:lnSpc>
                <a:spcPct val="100000"/>
              </a:lnSpc>
              <a:spcBef>
                <a:spcPts val="0"/>
              </a:spcBef>
              <a:spcAft>
                <a:spcPts val="600"/>
              </a:spcAft>
              <a:buClr>
                <a:srgbClr val="595959"/>
              </a:buClr>
              <a:buSzPct val="100000"/>
              <a:buFontTx/>
              <a:buNone/>
              <a:tabLst/>
              <a:defRPr/>
            </a:pPr>
            <a:endParaRPr lang="en-GB" sz="1200" dirty="0" smtClean="0">
              <a:solidFill>
                <a:srgbClr val="595959"/>
              </a:solidFill>
              <a:ea typeface="ヒラギノ角ゴ ProN W3" charset="0"/>
              <a:cs typeface="ヒラギノ角ゴ ProN W3" charset="0"/>
            </a:endParaRPr>
          </a:p>
          <a:p>
            <a:pPr marL="455613" marR="0" indent="-455613" algn="l" defTabSz="914400" rtl="0" eaLnBrk="1" fontAlgn="auto" latinLnBrk="0" hangingPunct="1">
              <a:lnSpc>
                <a:spcPct val="100000"/>
              </a:lnSpc>
              <a:spcBef>
                <a:spcPts val="0"/>
              </a:spcBef>
              <a:spcAft>
                <a:spcPts val="600"/>
              </a:spcAft>
              <a:buClr>
                <a:srgbClr val="595959"/>
              </a:buClr>
              <a:buSzPct val="100000"/>
              <a:buFontTx/>
              <a:buNone/>
              <a:tabLst/>
              <a:defRPr/>
            </a:pPr>
            <a:r>
              <a:rPr lang="en-GB" sz="1200" dirty="0" smtClean="0">
                <a:solidFill>
                  <a:srgbClr val="595959"/>
                </a:solidFill>
                <a:ea typeface="ヒラギノ角ゴ ProN W3" charset="0"/>
                <a:cs typeface="ヒラギノ角ゴ ProN W3" charset="0"/>
              </a:rPr>
              <a:t>You should report problems on a website your child uses. </a:t>
            </a:r>
            <a:r>
              <a:rPr lang="en-GB" sz="1200" dirty="0" smtClean="0">
                <a:solidFill>
                  <a:srgbClr val="595959"/>
                </a:solidFill>
                <a:ea typeface="ヒラギノ角ゴ ProN W3" charset="0"/>
                <a:cs typeface="ヒラギノ角ゴ ProN W3" charset="0"/>
                <a:hlinkClick r:id="rId6"/>
              </a:rPr>
              <a:t>www.thinkuknow.co.uk/14_plus/help/Contact-social-sites</a:t>
            </a:r>
            <a:r>
              <a:rPr lang="en-GB" sz="1200" dirty="0" smtClean="0">
                <a:solidFill>
                  <a:srgbClr val="595959"/>
                </a:solidFill>
                <a:latin typeface="Arial" charset="0"/>
                <a:ea typeface="ヒラギノ角ゴ ProN W3" charset="0"/>
                <a:cs typeface="ヒラギノ角ゴ ProN W3" charset="0"/>
                <a:hlinkClick r:id="rId6"/>
              </a:rPr>
              <a:t>/</a:t>
            </a:r>
            <a:r>
              <a:rPr lang="en-GB" sz="1200" dirty="0" smtClean="0">
                <a:solidFill>
                  <a:srgbClr val="595959"/>
                </a:solidFill>
                <a:latin typeface="Arial" charset="0"/>
                <a:ea typeface="ヒラギノ角ゴ ProN W3" charset="0"/>
                <a:cs typeface="ヒラギノ角ゴ ProN W3" charset="0"/>
              </a:rPr>
              <a:t> </a:t>
            </a:r>
          </a:p>
          <a:p>
            <a:pPr marL="455613" marR="0" indent="-455613" algn="l" defTabSz="914400" rtl="0" eaLnBrk="1" fontAlgn="auto" latinLnBrk="0" hangingPunct="1">
              <a:lnSpc>
                <a:spcPct val="100000"/>
              </a:lnSpc>
              <a:spcBef>
                <a:spcPts val="0"/>
              </a:spcBef>
              <a:spcAft>
                <a:spcPts val="600"/>
              </a:spcAft>
              <a:buClr>
                <a:srgbClr val="595959"/>
              </a:buClr>
              <a:buSzPct val="100000"/>
              <a:buFontTx/>
              <a:buNone/>
              <a:tabLst/>
              <a:defRPr/>
            </a:pPr>
            <a:endParaRPr lang="en-GB" sz="1200" dirty="0" smtClean="0">
              <a:solidFill>
                <a:srgbClr val="595959"/>
              </a:solidFill>
              <a:latin typeface="Arial" charset="0"/>
              <a:ea typeface="ヒラギノ角ゴ ProN W3" charset="0"/>
              <a:cs typeface="ヒラギノ角ゴ ProN W3" charset="0"/>
            </a:endParaRPr>
          </a:p>
          <a:p>
            <a:pPr marL="455613" marR="0" indent="-455613" algn="l" defTabSz="914400" rtl="0" eaLnBrk="1" fontAlgn="auto" latinLnBrk="0" hangingPunct="1">
              <a:lnSpc>
                <a:spcPct val="100000"/>
              </a:lnSpc>
              <a:spcBef>
                <a:spcPts val="0"/>
              </a:spcBef>
              <a:spcAft>
                <a:spcPts val="600"/>
              </a:spcAft>
              <a:buClr>
                <a:srgbClr val="595959"/>
              </a:buClr>
              <a:buSzPct val="100000"/>
              <a:buFontTx/>
              <a:buNone/>
              <a:tabLst/>
              <a:defRPr/>
            </a:pPr>
            <a:r>
              <a:rPr lang="en-GB" sz="1200" dirty="0" smtClean="0">
                <a:solidFill>
                  <a:srgbClr val="595959"/>
                </a:solidFill>
                <a:ea typeface="ヒラギノ角ゴ ProN W3" charset="0"/>
                <a:cs typeface="ヒラギノ角ゴ ProN W3" charset="0"/>
              </a:rPr>
              <a:t>You can email any questions you have to </a:t>
            </a:r>
            <a:r>
              <a:rPr lang="en-GB" sz="1200" dirty="0" smtClean="0">
                <a:solidFill>
                  <a:srgbClr val="595959"/>
                </a:solidFill>
                <a:ea typeface="ヒラギノ角ゴ ProN W3" charset="0"/>
                <a:cs typeface="ヒラギノ角ゴ ProN W3" charset="0"/>
                <a:hlinkClick r:id="rId7"/>
              </a:rPr>
              <a:t>help@theparentzone.co.uk</a:t>
            </a:r>
            <a:r>
              <a:rPr lang="en-GB" sz="1200" dirty="0" smtClean="0">
                <a:solidFill>
                  <a:srgbClr val="595959"/>
                </a:solidFill>
                <a:ea typeface="ヒラギノ角ゴ ProN W3" charset="0"/>
                <a:cs typeface="ヒラギノ角ゴ ProN W3" charset="0"/>
              </a:rPr>
              <a:t> </a:t>
            </a:r>
          </a:p>
          <a:p>
            <a:pPr marL="455613" marR="0" indent="-455613" algn="l" defTabSz="914400" rtl="0" eaLnBrk="1" fontAlgn="auto" latinLnBrk="0" hangingPunct="1">
              <a:lnSpc>
                <a:spcPct val="100000"/>
              </a:lnSpc>
              <a:spcBef>
                <a:spcPts val="0"/>
              </a:spcBef>
              <a:spcAft>
                <a:spcPts val="600"/>
              </a:spcAft>
              <a:buClr>
                <a:srgbClr val="595959"/>
              </a:buClr>
              <a:buSzPct val="100000"/>
              <a:buFontTx/>
              <a:buNone/>
              <a:tabLst/>
              <a:defRPr/>
            </a:pPr>
            <a:endParaRPr lang="en-GB" sz="1200" dirty="0" smtClean="0">
              <a:solidFill>
                <a:srgbClr val="595959"/>
              </a:solidFill>
              <a:latin typeface="Arial" charset="0"/>
              <a:ea typeface="ヒラギノ角ゴ ProN W3" charset="0"/>
              <a:cs typeface="ヒラギノ角ゴ ProN W3" charset="0"/>
            </a:endParaRPr>
          </a:p>
          <a:p>
            <a:pPr marL="455613" marR="0" indent="-455613" algn="l" defTabSz="914400" rtl="0" eaLnBrk="1" fontAlgn="auto" latinLnBrk="0" hangingPunct="1">
              <a:lnSpc>
                <a:spcPct val="100000"/>
              </a:lnSpc>
              <a:spcBef>
                <a:spcPts val="0"/>
              </a:spcBef>
              <a:spcAft>
                <a:spcPts val="600"/>
              </a:spcAft>
              <a:buClr>
                <a:srgbClr val="595959"/>
              </a:buClr>
              <a:buSzPct val="100000"/>
              <a:buFontTx/>
              <a:buNone/>
              <a:tabLst/>
              <a:defRPr/>
            </a:pPr>
            <a:endParaRPr lang="en-GB" sz="1200" dirty="0" smtClean="0">
              <a:solidFill>
                <a:srgbClr val="595959"/>
              </a:solidFill>
              <a:ea typeface="ヒラギノ角ゴ ProN W3" charset="0"/>
              <a:cs typeface="ヒラギノ角ゴ ProN W3" charset="0"/>
            </a:endParaRPr>
          </a:p>
          <a:p>
            <a:pPr marL="455613" indent="-455613">
              <a:spcAft>
                <a:spcPts val="600"/>
              </a:spcAft>
              <a:buClr>
                <a:srgbClr val="595959"/>
              </a:buClr>
              <a:buSzPct val="100000"/>
              <a:defRPr/>
            </a:pPr>
            <a:endParaRPr lang="en-GB" sz="1200" dirty="0" smtClean="0">
              <a:solidFill>
                <a:srgbClr val="595959"/>
              </a:solidFill>
            </a:endParaRPr>
          </a:p>
          <a:p>
            <a:endParaRPr lang="en-US" dirty="0"/>
          </a:p>
        </p:txBody>
      </p:sp>
      <p:sp>
        <p:nvSpPr>
          <p:cNvPr id="4" name="Slide Number Placeholder 3"/>
          <p:cNvSpPr>
            <a:spLocks noGrp="1"/>
          </p:cNvSpPr>
          <p:nvPr>
            <p:ph type="sldNum" sz="quarter" idx="10"/>
          </p:nvPr>
        </p:nvSpPr>
        <p:spPr/>
        <p:txBody>
          <a:bodyPr/>
          <a:lstStyle/>
          <a:p>
            <a:fld id="{FA651B84-3522-4479-8AC0-88D8701A513D}" type="slidenum">
              <a:rPr lang="en-GB" smtClean="0"/>
              <a:t>19</a:t>
            </a:fld>
            <a:endParaRPr lang="en-GB"/>
          </a:p>
        </p:txBody>
      </p:sp>
      <p:sp>
        <p:nvSpPr>
          <p:cNvPr id="5" name="Date Placeholder 4"/>
          <p:cNvSpPr>
            <a:spLocks noGrp="1"/>
          </p:cNvSpPr>
          <p:nvPr>
            <p:ph type="dt" idx="11"/>
          </p:nvPr>
        </p:nvSpPr>
        <p:spPr/>
        <p:txBody>
          <a:bodyPr/>
          <a:lstStyle/>
          <a:p>
            <a:r>
              <a:rPr lang="en-GB" smtClean="0"/>
              <a:t>06/05/2015</a:t>
            </a:r>
            <a:endParaRPr lang="en-GB"/>
          </a:p>
        </p:txBody>
      </p:sp>
      <p:sp>
        <p:nvSpPr>
          <p:cNvPr id="6" name="Footer Placeholder 5"/>
          <p:cNvSpPr>
            <a:spLocks noGrp="1"/>
          </p:cNvSpPr>
          <p:nvPr>
            <p:ph type="ftr" sz="quarter" idx="12"/>
          </p:nvPr>
        </p:nvSpPr>
        <p:spPr/>
        <p:txBody>
          <a:bodyPr/>
          <a:lstStyle/>
          <a:p>
            <a:r>
              <a:rPr lang="en-GB" smtClean="0"/>
              <a:t>PitDA Information slides</a:t>
            </a:r>
            <a:endParaRPr lang="en-GB"/>
          </a:p>
        </p:txBody>
      </p:sp>
      <p:sp>
        <p:nvSpPr>
          <p:cNvPr id="7" name="Header Placeholder 6"/>
          <p:cNvSpPr>
            <a:spLocks noGrp="1"/>
          </p:cNvSpPr>
          <p:nvPr>
            <p:ph type="hdr" sz="quarter" idx="13"/>
          </p:nvPr>
        </p:nvSpPr>
        <p:spPr/>
        <p:txBody>
          <a:bodyPr/>
          <a:lstStyle/>
          <a:p>
            <a:r>
              <a:rPr lang="en-GB" smtClean="0"/>
              <a:t>Parents' Online Parenting Meeting: October 2015</a:t>
            </a:r>
            <a:endParaRPr lang="en-GB"/>
          </a:p>
        </p:txBody>
      </p:sp>
    </p:spTree>
    <p:extLst>
      <p:ext uri="{BB962C8B-B14F-4D97-AF65-F5344CB8AC3E}">
        <p14:creationId xmlns:p14="http://schemas.microsoft.com/office/powerpoint/2010/main" val="705942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Gamers</a:t>
            </a:r>
            <a:r>
              <a:rPr lang="en-US" baseline="0" dirty="0" smtClean="0"/>
              <a:t> - </a:t>
            </a:r>
            <a:r>
              <a:rPr lang="en-US" sz="1200" dirty="0" smtClean="0"/>
              <a:t>Children can play against friends</a:t>
            </a:r>
            <a:r>
              <a:rPr lang="en-US" sz="1200" baseline="0" dirty="0" smtClean="0"/>
              <a:t> and strangers through games consoles or online games like </a:t>
            </a:r>
            <a:r>
              <a:rPr lang="en-US" sz="1200" baseline="0" dirty="0" err="1" smtClean="0"/>
              <a:t>Minecraft</a:t>
            </a:r>
            <a:r>
              <a:rPr lang="en-US" sz="1200" baseline="0" dirty="0" smtClean="0"/>
              <a:t> - typing and talking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Calibri" panose="020F0502020204030204" pitchFamily="34" charset="0"/>
              </a:rPr>
              <a:t>Friends and Friends of Friends - </a:t>
            </a:r>
            <a:r>
              <a:rPr lang="en-US" sz="1200" dirty="0" smtClean="0"/>
              <a:t>Social networking sites allow interaction with</a:t>
            </a:r>
            <a:r>
              <a:rPr lang="en-US" sz="1200" baseline="0" dirty="0" smtClean="0"/>
              <a:t> people your children might not know, but that are friends of their friends on the site.  Facebook and other social networking sites have an age restriction of 13 for setting up an account.  It has to be a parent’s decision about whether your child is on Facebook before they are 13 – you need to know who they might be talking to if there are on any social networking site.  On Facebook, profiles of children under 18 are restricted – they can’t have a public profile and are restricted to ‘friends’ and ‘friends of friends’ but there is no restriction on them ‘</a:t>
            </a:r>
            <a:r>
              <a:rPr lang="en-US" sz="1200" baseline="0" dirty="0" err="1" smtClean="0"/>
              <a:t>friending</a:t>
            </a:r>
            <a:r>
              <a:rPr lang="en-US" sz="1200" baseline="0" dirty="0" smtClean="0"/>
              <a:t>’ their friends’ friends and having 100s of ‘friends’.</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382A00"/>
              </a:solidFill>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382A00"/>
                </a:solidFill>
                <a:latin typeface="Calibri" panose="020F0502020204030204" pitchFamily="34" charset="0"/>
              </a:rPr>
              <a:t>Avatars - </a:t>
            </a:r>
            <a:r>
              <a:rPr lang="en-US" sz="1200" dirty="0" smtClean="0"/>
              <a:t>Characters created on sites like Moshi Monsters and Club Penguin - limited</a:t>
            </a:r>
            <a:r>
              <a:rPr lang="en-US" sz="1200" baseline="0" dirty="0" smtClean="0"/>
              <a:t> chat is allowed</a:t>
            </a:r>
            <a:endParaRPr lang="en-US" sz="1200" b="0" dirty="0" smtClean="0">
              <a:solidFill>
                <a:srgbClr val="382A00"/>
              </a:solidFill>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382A00"/>
              </a:solidFill>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FA651B84-3522-4479-8AC0-88D8701A513D}" type="slidenum">
              <a:rPr lang="en-GB" smtClean="0"/>
              <a:t>4</a:t>
            </a:fld>
            <a:endParaRPr lang="en-GB"/>
          </a:p>
        </p:txBody>
      </p:sp>
      <p:sp>
        <p:nvSpPr>
          <p:cNvPr id="5" name="Date Placeholder 4"/>
          <p:cNvSpPr>
            <a:spLocks noGrp="1"/>
          </p:cNvSpPr>
          <p:nvPr>
            <p:ph type="dt" idx="11"/>
          </p:nvPr>
        </p:nvSpPr>
        <p:spPr/>
        <p:txBody>
          <a:bodyPr/>
          <a:lstStyle/>
          <a:p>
            <a:r>
              <a:rPr lang="en-GB" smtClean="0"/>
              <a:t>06/05/2015</a:t>
            </a:r>
            <a:endParaRPr lang="en-GB"/>
          </a:p>
        </p:txBody>
      </p:sp>
      <p:sp>
        <p:nvSpPr>
          <p:cNvPr id="6" name="Footer Placeholder 5"/>
          <p:cNvSpPr>
            <a:spLocks noGrp="1"/>
          </p:cNvSpPr>
          <p:nvPr>
            <p:ph type="ftr" sz="quarter" idx="12"/>
          </p:nvPr>
        </p:nvSpPr>
        <p:spPr/>
        <p:txBody>
          <a:bodyPr/>
          <a:lstStyle/>
          <a:p>
            <a:r>
              <a:rPr lang="en-GB" smtClean="0"/>
              <a:t>PitDA Information slides</a:t>
            </a:r>
            <a:endParaRPr lang="en-GB"/>
          </a:p>
        </p:txBody>
      </p:sp>
      <p:sp>
        <p:nvSpPr>
          <p:cNvPr id="7" name="Header Placeholder 6"/>
          <p:cNvSpPr>
            <a:spLocks noGrp="1"/>
          </p:cNvSpPr>
          <p:nvPr>
            <p:ph type="hdr" sz="quarter" idx="13"/>
          </p:nvPr>
        </p:nvSpPr>
        <p:spPr/>
        <p:txBody>
          <a:bodyPr/>
          <a:lstStyle/>
          <a:p>
            <a:r>
              <a:rPr lang="en-GB" smtClean="0"/>
              <a:t>Parents' Online Parenting Meeting: October 2015</a:t>
            </a:r>
            <a:endParaRPr lang="en-GB"/>
          </a:p>
        </p:txBody>
      </p:sp>
    </p:spTree>
    <p:extLst>
      <p:ext uri="{BB962C8B-B14F-4D97-AF65-F5344CB8AC3E}">
        <p14:creationId xmlns:p14="http://schemas.microsoft.com/office/powerpoint/2010/main" val="3657892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don’t want to create</a:t>
            </a:r>
            <a:r>
              <a:rPr lang="en-US" baseline="0" dirty="0" smtClean="0"/>
              <a:t> a climate where children are suspicious or afraid of everyone they might talk to online but it’s important to talk to your child about the kind of information they reveal in chat, messages or postings.</a:t>
            </a:r>
          </a:p>
          <a:p>
            <a:endParaRPr lang="en-US" baseline="0" dirty="0" smtClean="0"/>
          </a:p>
          <a:p>
            <a:r>
              <a:rPr lang="en-US" baseline="0" dirty="0" smtClean="0"/>
              <a:t>What one child sees as ‘trolling’ or ‘banter’, another might experience as bullying – encourage your child to tell you if someone says something that upsets them and reassure them that telling you won’t mean they can’t use a particular site or device. </a:t>
            </a:r>
          </a:p>
          <a:p>
            <a:endParaRPr lang="en-US" baseline="0" dirty="0" smtClean="0"/>
          </a:p>
          <a:p>
            <a:r>
              <a:rPr lang="en-US" baseline="0" dirty="0" smtClean="0"/>
              <a:t>There are hundreds of sites that offer peer to peer advice on a range of issues and your child may pick up ideas or advice that may be wrong or misleading.</a:t>
            </a:r>
            <a:endParaRPr lang="en-US" dirty="0"/>
          </a:p>
        </p:txBody>
      </p:sp>
      <p:sp>
        <p:nvSpPr>
          <p:cNvPr id="4" name="Slide Number Placeholder 3"/>
          <p:cNvSpPr>
            <a:spLocks noGrp="1"/>
          </p:cNvSpPr>
          <p:nvPr>
            <p:ph type="sldNum" sz="quarter" idx="10"/>
          </p:nvPr>
        </p:nvSpPr>
        <p:spPr/>
        <p:txBody>
          <a:bodyPr/>
          <a:lstStyle/>
          <a:p>
            <a:fld id="{FA651B84-3522-4479-8AC0-88D8701A513D}" type="slidenum">
              <a:rPr lang="en-GB" smtClean="0"/>
              <a:t>5</a:t>
            </a:fld>
            <a:endParaRPr lang="en-GB"/>
          </a:p>
        </p:txBody>
      </p:sp>
      <p:sp>
        <p:nvSpPr>
          <p:cNvPr id="5" name="Date Placeholder 4"/>
          <p:cNvSpPr>
            <a:spLocks noGrp="1"/>
          </p:cNvSpPr>
          <p:nvPr>
            <p:ph type="dt" idx="11"/>
          </p:nvPr>
        </p:nvSpPr>
        <p:spPr/>
        <p:txBody>
          <a:bodyPr/>
          <a:lstStyle/>
          <a:p>
            <a:r>
              <a:rPr lang="en-GB" smtClean="0"/>
              <a:t>06/05/2015</a:t>
            </a:r>
            <a:endParaRPr lang="en-GB"/>
          </a:p>
        </p:txBody>
      </p:sp>
      <p:sp>
        <p:nvSpPr>
          <p:cNvPr id="6" name="Footer Placeholder 5"/>
          <p:cNvSpPr>
            <a:spLocks noGrp="1"/>
          </p:cNvSpPr>
          <p:nvPr>
            <p:ph type="ftr" sz="quarter" idx="12"/>
          </p:nvPr>
        </p:nvSpPr>
        <p:spPr/>
        <p:txBody>
          <a:bodyPr/>
          <a:lstStyle/>
          <a:p>
            <a:r>
              <a:rPr lang="en-GB" smtClean="0"/>
              <a:t>PitDA Information slides</a:t>
            </a:r>
            <a:endParaRPr lang="en-GB"/>
          </a:p>
        </p:txBody>
      </p:sp>
      <p:sp>
        <p:nvSpPr>
          <p:cNvPr id="7" name="Header Placeholder 6"/>
          <p:cNvSpPr>
            <a:spLocks noGrp="1"/>
          </p:cNvSpPr>
          <p:nvPr>
            <p:ph type="hdr" sz="quarter" idx="13"/>
          </p:nvPr>
        </p:nvSpPr>
        <p:spPr/>
        <p:txBody>
          <a:bodyPr/>
          <a:lstStyle/>
          <a:p>
            <a:r>
              <a:rPr lang="en-GB" smtClean="0"/>
              <a:t>Parents' Online Parenting Meeting: October 2015</a:t>
            </a:r>
            <a:endParaRPr lang="en-GB"/>
          </a:p>
        </p:txBody>
      </p:sp>
    </p:spTree>
    <p:extLst>
      <p:ext uri="{BB962C8B-B14F-4D97-AF65-F5344CB8AC3E}">
        <p14:creationId xmlns:p14="http://schemas.microsoft.com/office/powerpoint/2010/main" val="2872804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Being engaged and interested in who</a:t>
            </a:r>
            <a:r>
              <a:rPr lang="en-US" baseline="0" dirty="0" smtClean="0"/>
              <a:t> your child is talking to will make it easier for you to have conversations about who they are talking to online.  </a:t>
            </a:r>
          </a:p>
          <a:p>
            <a:endParaRPr lang="en-US" baseline="0" dirty="0" smtClean="0"/>
          </a:p>
          <a:p>
            <a:r>
              <a:rPr lang="en-US" baseline="0" dirty="0" smtClean="0"/>
              <a:t>Getting involved with younger children on the sites they love will give you a good idea about how they and others behave on their </a:t>
            </a:r>
            <a:r>
              <a:rPr lang="en-US" baseline="0" dirty="0" err="1" smtClean="0"/>
              <a:t>favourite</a:t>
            </a:r>
            <a:r>
              <a:rPr lang="en-US" baseline="0" dirty="0" smtClean="0"/>
              <a:t> sites and give you an opportunity to encourage positive behaviour with others online.</a:t>
            </a:r>
          </a:p>
          <a:p>
            <a:endParaRPr lang="en-US" baseline="0" dirty="0" smtClean="0"/>
          </a:p>
          <a:p>
            <a:r>
              <a:rPr lang="en-US" baseline="0" dirty="0" smtClean="0"/>
              <a:t>Other parents are a great source of advice and can help you think about what rules and boundaries you want to set.</a:t>
            </a:r>
          </a:p>
          <a:p>
            <a:endParaRPr lang="en-US" baseline="0" dirty="0" smtClean="0"/>
          </a:p>
          <a:p>
            <a:r>
              <a:rPr lang="en-US" baseline="0" dirty="0" smtClean="0"/>
              <a:t>DEPENDING ON SIZE OF GROUP – PAUSE TO ASK WHAT KINDS OF RULES PARENTS ALREADY SET AND ARE HAPPY TO SHARE WITH THE ROOM.</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A651B84-3522-4479-8AC0-88D8701A513D}" type="slidenum">
              <a:rPr lang="en-GB" smtClean="0"/>
              <a:t>6</a:t>
            </a:fld>
            <a:endParaRPr lang="en-GB"/>
          </a:p>
        </p:txBody>
      </p:sp>
      <p:sp>
        <p:nvSpPr>
          <p:cNvPr id="5" name="Date Placeholder 4"/>
          <p:cNvSpPr>
            <a:spLocks noGrp="1"/>
          </p:cNvSpPr>
          <p:nvPr>
            <p:ph type="dt" idx="11"/>
          </p:nvPr>
        </p:nvSpPr>
        <p:spPr/>
        <p:txBody>
          <a:bodyPr/>
          <a:lstStyle/>
          <a:p>
            <a:r>
              <a:rPr lang="en-GB" smtClean="0"/>
              <a:t>06/05/2015</a:t>
            </a:r>
            <a:endParaRPr lang="en-GB"/>
          </a:p>
        </p:txBody>
      </p:sp>
      <p:sp>
        <p:nvSpPr>
          <p:cNvPr id="6" name="Footer Placeholder 5"/>
          <p:cNvSpPr>
            <a:spLocks noGrp="1"/>
          </p:cNvSpPr>
          <p:nvPr>
            <p:ph type="ftr" sz="quarter" idx="12"/>
          </p:nvPr>
        </p:nvSpPr>
        <p:spPr/>
        <p:txBody>
          <a:bodyPr/>
          <a:lstStyle/>
          <a:p>
            <a:r>
              <a:rPr lang="en-GB" smtClean="0"/>
              <a:t>PitDA Information slides</a:t>
            </a:r>
            <a:endParaRPr lang="en-GB"/>
          </a:p>
        </p:txBody>
      </p:sp>
      <p:sp>
        <p:nvSpPr>
          <p:cNvPr id="7" name="Header Placeholder 6"/>
          <p:cNvSpPr>
            <a:spLocks noGrp="1"/>
          </p:cNvSpPr>
          <p:nvPr>
            <p:ph type="hdr" sz="quarter" idx="13"/>
          </p:nvPr>
        </p:nvSpPr>
        <p:spPr/>
        <p:txBody>
          <a:bodyPr/>
          <a:lstStyle/>
          <a:p>
            <a:r>
              <a:rPr lang="en-GB" smtClean="0"/>
              <a:t>Parents' Online Parenting Meeting: October 2015</a:t>
            </a:r>
            <a:endParaRPr lang="en-GB"/>
          </a:p>
        </p:txBody>
      </p:sp>
    </p:spTree>
    <p:extLst>
      <p:ext uri="{BB962C8B-B14F-4D97-AF65-F5344CB8AC3E}">
        <p14:creationId xmlns:p14="http://schemas.microsoft.com/office/powerpoint/2010/main" val="2842345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a:t>
            </a:r>
            <a:r>
              <a:rPr lang="en-US" baseline="0" dirty="0" smtClean="0"/>
              <a:t> how to take a screenshot on the devices that your children use.  THERE IS A SERIES OF VLOGS ON THE PARENT ZONE YOUTUBE CHANNEL EXPLAINING HOW TO DO THIS ON A VARIETY OF DEVICES.</a:t>
            </a:r>
          </a:p>
          <a:p>
            <a:endParaRPr lang="en-US" baseline="0" dirty="0" smtClean="0"/>
          </a:p>
          <a:p>
            <a:r>
              <a:rPr lang="en-US" baseline="0" dirty="0" smtClean="0"/>
              <a:t>IF YOU ARE A STAFF MEMBER IN A SCHOOL, EXPLAIN HOW THE SCHOOL DEAL WITH ONLINE BULLYING AND WHO PARENTS SHOULD TALK TO.</a:t>
            </a:r>
          </a:p>
          <a:p>
            <a:endParaRPr lang="en-US" baseline="0" dirty="0" smtClean="0"/>
          </a:p>
          <a:p>
            <a:r>
              <a:rPr lang="en-US" baseline="0" dirty="0" smtClean="0"/>
              <a:t>You can report to lots of social networking and gaming sites – as these often change, the best place to find all of these is on the Think U Know site where you can find a long list of links to reporting: https://</a:t>
            </a:r>
            <a:r>
              <a:rPr lang="en-US" baseline="0" dirty="0" err="1" smtClean="0"/>
              <a:t>www.thinkuknow.co.uk</a:t>
            </a:r>
            <a:r>
              <a:rPr lang="en-US" baseline="0" dirty="0" smtClean="0"/>
              <a:t>/11_13/help/Contact-social-sites/ </a:t>
            </a:r>
          </a:p>
          <a:p>
            <a:endParaRPr lang="en-US" baseline="0" dirty="0" smtClean="0"/>
          </a:p>
          <a:p>
            <a:r>
              <a:rPr lang="en-US" baseline="0" dirty="0" smtClean="0"/>
              <a:t>If you are worried about someone who is talking to your child online, you can make a report to CEOP.  The Child Exploitation and Online Protection Centre (CEOP) is part of the National Crime Agency and tackles child sex abuse nationally and internationally.</a:t>
            </a:r>
            <a:endParaRPr lang="en-US" dirty="0"/>
          </a:p>
        </p:txBody>
      </p:sp>
      <p:sp>
        <p:nvSpPr>
          <p:cNvPr id="4" name="Slide Number Placeholder 3"/>
          <p:cNvSpPr>
            <a:spLocks noGrp="1"/>
          </p:cNvSpPr>
          <p:nvPr>
            <p:ph type="sldNum" sz="quarter" idx="10"/>
          </p:nvPr>
        </p:nvSpPr>
        <p:spPr/>
        <p:txBody>
          <a:bodyPr/>
          <a:lstStyle/>
          <a:p>
            <a:fld id="{FA651B84-3522-4479-8AC0-88D8701A513D}" type="slidenum">
              <a:rPr lang="en-GB" smtClean="0"/>
              <a:t>7</a:t>
            </a:fld>
            <a:endParaRPr lang="en-GB"/>
          </a:p>
        </p:txBody>
      </p:sp>
      <p:sp>
        <p:nvSpPr>
          <p:cNvPr id="5" name="Date Placeholder 4"/>
          <p:cNvSpPr>
            <a:spLocks noGrp="1"/>
          </p:cNvSpPr>
          <p:nvPr>
            <p:ph type="dt" idx="11"/>
          </p:nvPr>
        </p:nvSpPr>
        <p:spPr/>
        <p:txBody>
          <a:bodyPr/>
          <a:lstStyle/>
          <a:p>
            <a:r>
              <a:rPr lang="en-GB" smtClean="0"/>
              <a:t>06/05/2015</a:t>
            </a:r>
            <a:endParaRPr lang="en-GB"/>
          </a:p>
        </p:txBody>
      </p:sp>
      <p:sp>
        <p:nvSpPr>
          <p:cNvPr id="6" name="Footer Placeholder 5"/>
          <p:cNvSpPr>
            <a:spLocks noGrp="1"/>
          </p:cNvSpPr>
          <p:nvPr>
            <p:ph type="ftr" sz="quarter" idx="12"/>
          </p:nvPr>
        </p:nvSpPr>
        <p:spPr/>
        <p:txBody>
          <a:bodyPr/>
          <a:lstStyle/>
          <a:p>
            <a:r>
              <a:rPr lang="en-GB" smtClean="0"/>
              <a:t>PitDA Information slides</a:t>
            </a:r>
            <a:endParaRPr lang="en-GB"/>
          </a:p>
        </p:txBody>
      </p:sp>
      <p:sp>
        <p:nvSpPr>
          <p:cNvPr id="7" name="Header Placeholder 6"/>
          <p:cNvSpPr>
            <a:spLocks noGrp="1"/>
          </p:cNvSpPr>
          <p:nvPr>
            <p:ph type="hdr" sz="quarter" idx="13"/>
          </p:nvPr>
        </p:nvSpPr>
        <p:spPr/>
        <p:txBody>
          <a:bodyPr/>
          <a:lstStyle/>
          <a:p>
            <a:r>
              <a:rPr lang="en-GB" smtClean="0"/>
              <a:t>Parents' Online Parenting Meeting: October 2015</a:t>
            </a:r>
            <a:endParaRPr lang="en-GB"/>
          </a:p>
        </p:txBody>
      </p:sp>
    </p:spTree>
    <p:extLst>
      <p:ext uri="{BB962C8B-B14F-4D97-AF65-F5344CB8AC3E}">
        <p14:creationId xmlns:p14="http://schemas.microsoft.com/office/powerpoint/2010/main" val="1658383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Downloading or streaming movies and videos - </a:t>
            </a:r>
            <a:r>
              <a:rPr lang="en-GB"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They may be using illegal sites without realising, to get latest movie releases for free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Creating and uploading videos - </a:t>
            </a:r>
            <a:r>
              <a:rPr lang="en-GB" dirty="0" smtClean="0">
                <a:solidFill>
                  <a:schemeClr val="dk1"/>
                </a:solidFill>
                <a:latin typeface="Calibri" panose="020F0502020204030204" pitchFamily="34" charset="0"/>
              </a:rPr>
              <a:t>Anyone over the age of 13 can have a YouTube account and post videos of themselves or others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Sharing</a:t>
            </a:r>
            <a:r>
              <a:rPr lang="en-US" baseline="0" dirty="0" smtClean="0"/>
              <a:t> photos and videos - </a:t>
            </a:r>
            <a:r>
              <a:rPr lang="en-GB" dirty="0" smtClean="0">
                <a:solidFill>
                  <a:schemeClr val="dk1"/>
                </a:solidFill>
                <a:latin typeface="Calibri" panose="020F0502020204030204" pitchFamily="34" charset="0"/>
              </a:rPr>
              <a:t>They may send or receive sexual images – commonly known as ‘</a:t>
            </a:r>
            <a:r>
              <a:rPr lang="en-GB" dirty="0" err="1" smtClean="0">
                <a:solidFill>
                  <a:schemeClr val="dk1"/>
                </a:solidFill>
                <a:latin typeface="Calibri" panose="020F0502020204030204" pitchFamily="34" charset="0"/>
              </a:rPr>
              <a:t>sexting</a:t>
            </a:r>
            <a:r>
              <a:rPr lang="en-GB" dirty="0" smtClean="0">
                <a:solidFill>
                  <a:schemeClr val="dk1"/>
                </a:solidFill>
                <a:latin typeface="Calibri" panose="020F0502020204030204" pitchFamily="34" charset="0"/>
              </a:rPr>
              <a:t>’ – and may be coerced into it. </a:t>
            </a:r>
            <a:endParaRPr lang="en-US" dirty="0"/>
          </a:p>
        </p:txBody>
      </p:sp>
      <p:sp>
        <p:nvSpPr>
          <p:cNvPr id="4" name="Slide Number Placeholder 3"/>
          <p:cNvSpPr>
            <a:spLocks noGrp="1"/>
          </p:cNvSpPr>
          <p:nvPr>
            <p:ph type="sldNum" sz="quarter" idx="10"/>
          </p:nvPr>
        </p:nvSpPr>
        <p:spPr/>
        <p:txBody>
          <a:bodyPr/>
          <a:lstStyle/>
          <a:p>
            <a:fld id="{FA651B84-3522-4479-8AC0-88D8701A513D}" type="slidenum">
              <a:rPr lang="en-GB" smtClean="0"/>
              <a:t>8</a:t>
            </a:fld>
            <a:endParaRPr lang="en-GB"/>
          </a:p>
        </p:txBody>
      </p:sp>
      <p:sp>
        <p:nvSpPr>
          <p:cNvPr id="5" name="Date Placeholder 4"/>
          <p:cNvSpPr>
            <a:spLocks noGrp="1"/>
          </p:cNvSpPr>
          <p:nvPr>
            <p:ph type="dt" idx="11"/>
          </p:nvPr>
        </p:nvSpPr>
        <p:spPr/>
        <p:txBody>
          <a:bodyPr/>
          <a:lstStyle/>
          <a:p>
            <a:r>
              <a:rPr lang="en-GB" smtClean="0"/>
              <a:t>06/05/2015</a:t>
            </a:r>
            <a:endParaRPr lang="en-GB"/>
          </a:p>
        </p:txBody>
      </p:sp>
      <p:sp>
        <p:nvSpPr>
          <p:cNvPr id="6" name="Footer Placeholder 5"/>
          <p:cNvSpPr>
            <a:spLocks noGrp="1"/>
          </p:cNvSpPr>
          <p:nvPr>
            <p:ph type="ftr" sz="quarter" idx="12"/>
          </p:nvPr>
        </p:nvSpPr>
        <p:spPr/>
        <p:txBody>
          <a:bodyPr/>
          <a:lstStyle/>
          <a:p>
            <a:r>
              <a:rPr lang="en-GB" smtClean="0"/>
              <a:t>PitDA Information slides</a:t>
            </a:r>
            <a:endParaRPr lang="en-GB"/>
          </a:p>
        </p:txBody>
      </p:sp>
      <p:sp>
        <p:nvSpPr>
          <p:cNvPr id="7" name="Header Placeholder 6"/>
          <p:cNvSpPr>
            <a:spLocks noGrp="1"/>
          </p:cNvSpPr>
          <p:nvPr>
            <p:ph type="hdr" sz="quarter" idx="13"/>
          </p:nvPr>
        </p:nvSpPr>
        <p:spPr/>
        <p:txBody>
          <a:bodyPr/>
          <a:lstStyle/>
          <a:p>
            <a:r>
              <a:rPr lang="en-GB" smtClean="0"/>
              <a:t>Parents' Online Parenting Meeting: October 2015</a:t>
            </a:r>
            <a:endParaRPr lang="en-GB"/>
          </a:p>
        </p:txBody>
      </p:sp>
    </p:spTree>
    <p:extLst>
      <p:ext uri="{BB962C8B-B14F-4D97-AF65-F5344CB8AC3E}">
        <p14:creationId xmlns:p14="http://schemas.microsoft.com/office/powerpoint/2010/main" val="1913849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these figures from </a:t>
            </a:r>
            <a:r>
              <a:rPr lang="en-US" dirty="0" err="1" smtClean="0"/>
              <a:t>Ofcom</a:t>
            </a:r>
            <a:r>
              <a:rPr lang="en-US" baseline="0" dirty="0" smtClean="0"/>
              <a:t> show that they’re also using the internet primarily for homework – which may come as a bit of a surprise to you!</a:t>
            </a:r>
          </a:p>
          <a:p>
            <a:endParaRPr lang="en-US" baseline="0" dirty="0" smtClean="0"/>
          </a:p>
          <a:p>
            <a:r>
              <a:rPr lang="en-US" baseline="0" dirty="0" smtClean="0"/>
              <a:t>IF YOU ARE A STAFF MEMBER AT THE SCHOOL, YOU COULD USE THIS OPPORTUNITY TO TALK ABOUT HOW YOU ENCOURAGE STUDENTS TO THINK CRITICALLY ABOUT THE INFORMATION THEY FIND THROUGH SEARCH ENGINES…</a:t>
            </a:r>
            <a:endParaRPr lang="en-US" dirty="0"/>
          </a:p>
        </p:txBody>
      </p:sp>
      <p:sp>
        <p:nvSpPr>
          <p:cNvPr id="4" name="Slide Number Placeholder 3"/>
          <p:cNvSpPr>
            <a:spLocks noGrp="1"/>
          </p:cNvSpPr>
          <p:nvPr>
            <p:ph type="sldNum" sz="quarter" idx="10"/>
          </p:nvPr>
        </p:nvSpPr>
        <p:spPr/>
        <p:txBody>
          <a:bodyPr/>
          <a:lstStyle/>
          <a:p>
            <a:fld id="{FA651B84-3522-4479-8AC0-88D8701A513D}" type="slidenum">
              <a:rPr lang="en-GB" smtClean="0"/>
              <a:t>9</a:t>
            </a:fld>
            <a:endParaRPr lang="en-GB"/>
          </a:p>
        </p:txBody>
      </p:sp>
      <p:sp>
        <p:nvSpPr>
          <p:cNvPr id="5" name="Date Placeholder 4"/>
          <p:cNvSpPr>
            <a:spLocks noGrp="1"/>
          </p:cNvSpPr>
          <p:nvPr>
            <p:ph type="dt" idx="11"/>
          </p:nvPr>
        </p:nvSpPr>
        <p:spPr/>
        <p:txBody>
          <a:bodyPr/>
          <a:lstStyle/>
          <a:p>
            <a:r>
              <a:rPr lang="en-GB" smtClean="0"/>
              <a:t>06/05/2015</a:t>
            </a:r>
            <a:endParaRPr lang="en-GB"/>
          </a:p>
        </p:txBody>
      </p:sp>
      <p:sp>
        <p:nvSpPr>
          <p:cNvPr id="6" name="Footer Placeholder 5"/>
          <p:cNvSpPr>
            <a:spLocks noGrp="1"/>
          </p:cNvSpPr>
          <p:nvPr>
            <p:ph type="ftr" sz="quarter" idx="12"/>
          </p:nvPr>
        </p:nvSpPr>
        <p:spPr/>
        <p:txBody>
          <a:bodyPr/>
          <a:lstStyle/>
          <a:p>
            <a:r>
              <a:rPr lang="en-GB" smtClean="0"/>
              <a:t>PitDA Information slides</a:t>
            </a:r>
            <a:endParaRPr lang="en-GB"/>
          </a:p>
        </p:txBody>
      </p:sp>
      <p:sp>
        <p:nvSpPr>
          <p:cNvPr id="7" name="Header Placeholder 6"/>
          <p:cNvSpPr>
            <a:spLocks noGrp="1"/>
          </p:cNvSpPr>
          <p:nvPr>
            <p:ph type="hdr" sz="quarter" idx="13"/>
          </p:nvPr>
        </p:nvSpPr>
        <p:spPr/>
        <p:txBody>
          <a:bodyPr/>
          <a:lstStyle/>
          <a:p>
            <a:r>
              <a:rPr lang="en-GB" smtClean="0"/>
              <a:t>Parents' Online Parenting Meeting: October 2015</a:t>
            </a:r>
            <a:endParaRPr lang="en-GB"/>
          </a:p>
        </p:txBody>
      </p:sp>
    </p:spTree>
    <p:extLst>
      <p:ext uri="{BB962C8B-B14F-4D97-AF65-F5344CB8AC3E}">
        <p14:creationId xmlns:p14="http://schemas.microsoft.com/office/powerpoint/2010/main" val="3427937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651B84-3522-4479-8AC0-88D8701A513D}" type="slidenum">
              <a:rPr lang="en-GB" smtClean="0"/>
              <a:t>10</a:t>
            </a:fld>
            <a:endParaRPr lang="en-GB"/>
          </a:p>
        </p:txBody>
      </p:sp>
      <p:sp>
        <p:nvSpPr>
          <p:cNvPr id="5" name="Date Placeholder 4"/>
          <p:cNvSpPr>
            <a:spLocks noGrp="1"/>
          </p:cNvSpPr>
          <p:nvPr>
            <p:ph type="dt" idx="11"/>
          </p:nvPr>
        </p:nvSpPr>
        <p:spPr/>
        <p:txBody>
          <a:bodyPr/>
          <a:lstStyle/>
          <a:p>
            <a:r>
              <a:rPr lang="en-GB" smtClean="0"/>
              <a:t>06/05/2015</a:t>
            </a:r>
            <a:endParaRPr lang="en-GB"/>
          </a:p>
        </p:txBody>
      </p:sp>
      <p:sp>
        <p:nvSpPr>
          <p:cNvPr id="6" name="Footer Placeholder 5"/>
          <p:cNvSpPr>
            <a:spLocks noGrp="1"/>
          </p:cNvSpPr>
          <p:nvPr>
            <p:ph type="ftr" sz="quarter" idx="12"/>
          </p:nvPr>
        </p:nvSpPr>
        <p:spPr/>
        <p:txBody>
          <a:bodyPr/>
          <a:lstStyle/>
          <a:p>
            <a:r>
              <a:rPr lang="en-GB" smtClean="0"/>
              <a:t>PitDA Information slides</a:t>
            </a:r>
            <a:endParaRPr lang="en-GB"/>
          </a:p>
        </p:txBody>
      </p:sp>
      <p:sp>
        <p:nvSpPr>
          <p:cNvPr id="7" name="Header Placeholder 6"/>
          <p:cNvSpPr>
            <a:spLocks noGrp="1"/>
          </p:cNvSpPr>
          <p:nvPr>
            <p:ph type="hdr" sz="quarter" idx="13"/>
          </p:nvPr>
        </p:nvSpPr>
        <p:spPr/>
        <p:txBody>
          <a:bodyPr/>
          <a:lstStyle/>
          <a:p>
            <a:r>
              <a:rPr lang="en-GB" smtClean="0"/>
              <a:t>Parents' Online Parenting Meeting: October 2015</a:t>
            </a:r>
            <a:endParaRPr lang="en-GB"/>
          </a:p>
        </p:txBody>
      </p:sp>
    </p:spTree>
    <p:extLst>
      <p:ext uri="{BB962C8B-B14F-4D97-AF65-F5344CB8AC3E}">
        <p14:creationId xmlns:p14="http://schemas.microsoft.com/office/powerpoint/2010/main" val="2695994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 out how to turn</a:t>
            </a:r>
            <a:r>
              <a:rPr lang="en-US" baseline="0" dirty="0" smtClean="0"/>
              <a:t> off in-app purchasing.  THERE ARE BRIEF TUTORIALS ON THE PARENT ZONE YOUTUBE CHANNEL.</a:t>
            </a:r>
          </a:p>
          <a:p>
            <a:endParaRPr lang="en-US" baseline="0" dirty="0" smtClean="0"/>
          </a:p>
          <a:p>
            <a:r>
              <a:rPr lang="en-US" baseline="0" dirty="0" smtClean="0"/>
              <a:t>If your child is on sites like Facebook, sit down with them and check their privacy settings.</a:t>
            </a:r>
          </a:p>
          <a:p>
            <a:endParaRPr lang="en-US" baseline="0" dirty="0" smtClean="0"/>
          </a:p>
          <a:p>
            <a:r>
              <a:rPr lang="en-US" baseline="0" dirty="0" smtClean="0"/>
              <a:t>In serious cases, the school will be able to advise and support you.</a:t>
            </a:r>
            <a:endParaRPr lang="en-US" dirty="0"/>
          </a:p>
        </p:txBody>
      </p:sp>
      <p:sp>
        <p:nvSpPr>
          <p:cNvPr id="4" name="Slide Number Placeholder 3"/>
          <p:cNvSpPr>
            <a:spLocks noGrp="1"/>
          </p:cNvSpPr>
          <p:nvPr>
            <p:ph type="sldNum" sz="quarter" idx="10"/>
          </p:nvPr>
        </p:nvSpPr>
        <p:spPr/>
        <p:txBody>
          <a:bodyPr/>
          <a:lstStyle/>
          <a:p>
            <a:fld id="{FA651B84-3522-4479-8AC0-88D8701A513D}" type="slidenum">
              <a:rPr lang="en-GB" smtClean="0"/>
              <a:t>12</a:t>
            </a:fld>
            <a:endParaRPr lang="en-GB"/>
          </a:p>
        </p:txBody>
      </p:sp>
      <p:sp>
        <p:nvSpPr>
          <p:cNvPr id="5" name="Date Placeholder 4"/>
          <p:cNvSpPr>
            <a:spLocks noGrp="1"/>
          </p:cNvSpPr>
          <p:nvPr>
            <p:ph type="dt" idx="11"/>
          </p:nvPr>
        </p:nvSpPr>
        <p:spPr/>
        <p:txBody>
          <a:bodyPr/>
          <a:lstStyle/>
          <a:p>
            <a:r>
              <a:rPr lang="en-GB" smtClean="0"/>
              <a:t>06/05/2015</a:t>
            </a:r>
            <a:endParaRPr lang="en-GB"/>
          </a:p>
        </p:txBody>
      </p:sp>
      <p:sp>
        <p:nvSpPr>
          <p:cNvPr id="6" name="Footer Placeholder 5"/>
          <p:cNvSpPr>
            <a:spLocks noGrp="1"/>
          </p:cNvSpPr>
          <p:nvPr>
            <p:ph type="ftr" sz="quarter" idx="12"/>
          </p:nvPr>
        </p:nvSpPr>
        <p:spPr/>
        <p:txBody>
          <a:bodyPr/>
          <a:lstStyle/>
          <a:p>
            <a:r>
              <a:rPr lang="en-GB" smtClean="0"/>
              <a:t>PitDA Information slides</a:t>
            </a:r>
            <a:endParaRPr lang="en-GB"/>
          </a:p>
        </p:txBody>
      </p:sp>
      <p:sp>
        <p:nvSpPr>
          <p:cNvPr id="7" name="Header Placeholder 6"/>
          <p:cNvSpPr>
            <a:spLocks noGrp="1"/>
          </p:cNvSpPr>
          <p:nvPr>
            <p:ph type="hdr" sz="quarter" idx="13"/>
          </p:nvPr>
        </p:nvSpPr>
        <p:spPr/>
        <p:txBody>
          <a:bodyPr/>
          <a:lstStyle/>
          <a:p>
            <a:r>
              <a:rPr lang="en-GB" smtClean="0"/>
              <a:t>Parents' Online Parenting Meeting: October 2015</a:t>
            </a:r>
            <a:endParaRPr lang="en-GB"/>
          </a:p>
        </p:txBody>
      </p:sp>
    </p:spTree>
    <p:extLst>
      <p:ext uri="{BB962C8B-B14F-4D97-AF65-F5344CB8AC3E}">
        <p14:creationId xmlns:p14="http://schemas.microsoft.com/office/powerpoint/2010/main" val="2220563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89AAF74-7CC0-47F3-9F8F-3472C2417F17}" type="datetimeFigureOut">
              <a:rPr lang="en-GB" smtClean="0"/>
              <a:t>06/10/2015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772999-B4EB-4AF7-8E77-BB0C53F70596}" type="slidenum">
              <a:rPr lang="en-GB" smtClean="0"/>
              <a:t>‹#›</a:t>
            </a:fld>
            <a:endParaRPr lang="en-GB"/>
          </a:p>
        </p:txBody>
      </p:sp>
    </p:spTree>
    <p:extLst>
      <p:ext uri="{BB962C8B-B14F-4D97-AF65-F5344CB8AC3E}">
        <p14:creationId xmlns:p14="http://schemas.microsoft.com/office/powerpoint/2010/main" val="2455553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9AAF74-7CC0-47F3-9F8F-3472C2417F17}" type="datetimeFigureOut">
              <a:rPr lang="en-GB" smtClean="0"/>
              <a:t>06/10/2015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772999-B4EB-4AF7-8E77-BB0C53F70596}" type="slidenum">
              <a:rPr lang="en-GB" smtClean="0"/>
              <a:t>‹#›</a:t>
            </a:fld>
            <a:endParaRPr lang="en-GB"/>
          </a:p>
        </p:txBody>
      </p:sp>
    </p:spTree>
    <p:extLst>
      <p:ext uri="{BB962C8B-B14F-4D97-AF65-F5344CB8AC3E}">
        <p14:creationId xmlns:p14="http://schemas.microsoft.com/office/powerpoint/2010/main" val="2210096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9AAF74-7CC0-47F3-9F8F-3472C2417F17}" type="datetimeFigureOut">
              <a:rPr lang="en-GB" smtClean="0"/>
              <a:t>06/10/2015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772999-B4EB-4AF7-8E77-BB0C53F70596}" type="slidenum">
              <a:rPr lang="en-GB" smtClean="0"/>
              <a:t>‹#›</a:t>
            </a:fld>
            <a:endParaRPr lang="en-GB"/>
          </a:p>
        </p:txBody>
      </p:sp>
    </p:spTree>
    <p:extLst>
      <p:ext uri="{BB962C8B-B14F-4D97-AF65-F5344CB8AC3E}">
        <p14:creationId xmlns:p14="http://schemas.microsoft.com/office/powerpoint/2010/main" val="2651834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005367"/>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Picture Placeholder 7"/>
          <p:cNvSpPr>
            <a:spLocks noGrp="1"/>
          </p:cNvSpPr>
          <p:nvPr>
            <p:ph type="pic" sz="quarter" idx="10"/>
          </p:nvPr>
        </p:nvSpPr>
        <p:spPr>
          <a:xfrm>
            <a:off x="0" y="5884923"/>
            <a:ext cx="9144000" cy="973076"/>
          </a:xfrm>
          <a:prstGeom prst="rect">
            <a:avLst/>
          </a:prstGeom>
        </p:spPr>
        <p:txBody>
          <a:bodyPr vert="horz"/>
          <a:lstStyle/>
          <a:p>
            <a:endParaRPr lang="en-US"/>
          </a:p>
        </p:txBody>
      </p:sp>
    </p:spTree>
    <p:extLst>
      <p:ext uri="{BB962C8B-B14F-4D97-AF65-F5344CB8AC3E}">
        <p14:creationId xmlns:p14="http://schemas.microsoft.com/office/powerpoint/2010/main" val="2950396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9699" y="4222690"/>
            <a:ext cx="7772400" cy="898225"/>
          </a:xfrm>
          <a:prstGeom prst="rect">
            <a:avLst/>
          </a:prstGeo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4976373"/>
            <a:ext cx="6400800" cy="662427"/>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8" name="Picture Placeholder 7"/>
          <p:cNvSpPr>
            <a:spLocks noGrp="1"/>
          </p:cNvSpPr>
          <p:nvPr>
            <p:ph type="pic" sz="quarter" idx="10"/>
          </p:nvPr>
        </p:nvSpPr>
        <p:spPr>
          <a:xfrm>
            <a:off x="0" y="5884923"/>
            <a:ext cx="9144000" cy="973076"/>
          </a:xfrm>
          <a:prstGeom prst="rect">
            <a:avLst/>
          </a:prstGeom>
        </p:spPr>
        <p:txBody>
          <a:bodyPr vert="horz"/>
          <a:lstStyle/>
          <a:p>
            <a:endParaRPr lang="en-US"/>
          </a:p>
        </p:txBody>
      </p:sp>
      <p:pic>
        <p:nvPicPr>
          <p:cNvPr id="5" name="Picture 4" descr="tpz-logo purple.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53056" y="1022290"/>
            <a:ext cx="4437888" cy="3200400"/>
          </a:xfrm>
          <a:prstGeom prst="rect">
            <a:avLst/>
          </a:prstGeom>
          <a:effectLst>
            <a:reflection stA="50000" endPos="56000" dist="12700" dir="5400000" sy="-100000" algn="bl" rotWithShape="0"/>
          </a:effectLst>
        </p:spPr>
      </p:pic>
    </p:spTree>
    <p:extLst>
      <p:ext uri="{BB962C8B-B14F-4D97-AF65-F5344CB8AC3E}">
        <p14:creationId xmlns:p14="http://schemas.microsoft.com/office/powerpoint/2010/main" val="1768414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3395" y="4732205"/>
            <a:ext cx="8229600" cy="1143000"/>
          </a:xfrm>
          <a:prstGeom prst="rect">
            <a:avLst/>
          </a:prstGeom>
        </p:spPr>
        <p:txBody>
          <a:bodyPr vert="horz"/>
          <a:lstStyle>
            <a:lvl1pPr>
              <a:defRPr sz="3200"/>
            </a:lvl1pPr>
          </a:lstStyle>
          <a:p>
            <a:r>
              <a:rPr lang="en-GB" dirty="0" smtClean="0"/>
              <a:t>Click to edit Master title style</a:t>
            </a:r>
            <a:endParaRPr lang="en-US" dirty="0"/>
          </a:p>
        </p:txBody>
      </p:sp>
      <p:pic>
        <p:nvPicPr>
          <p:cNvPr id="4" name="Picture 3" descr="tpz-logo ochre.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79151" y="976307"/>
            <a:ext cx="4437888" cy="3200400"/>
          </a:xfrm>
          <a:prstGeom prst="rect">
            <a:avLst/>
          </a:prstGeom>
          <a:effectLst/>
        </p:spPr>
      </p:pic>
    </p:spTree>
    <p:extLst>
      <p:ext uri="{BB962C8B-B14F-4D97-AF65-F5344CB8AC3E}">
        <p14:creationId xmlns:p14="http://schemas.microsoft.com/office/powerpoint/2010/main" val="2931775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Custom Layout">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723506"/>
            <a:ext cx="8229600" cy="1143000"/>
          </a:xfrm>
          <a:prstGeom prst="rect">
            <a:avLst/>
          </a:prstGeom>
        </p:spPr>
        <p:txBody>
          <a:bodyPr vert="horz"/>
          <a:lstStyle>
            <a:lvl1pPr>
              <a:defRPr sz="3200"/>
            </a:lvl1pPr>
          </a:lstStyle>
          <a:p>
            <a:r>
              <a:rPr lang="en-GB" dirty="0" smtClean="0"/>
              <a:t>Click to edit Master title style</a:t>
            </a:r>
            <a:endParaRPr lang="en-US" dirty="0"/>
          </a:p>
        </p:txBody>
      </p:sp>
      <p:pic>
        <p:nvPicPr>
          <p:cNvPr id="4" name="Picture 3" descr="tpz-logo olive.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431339" y="706641"/>
            <a:ext cx="4437888" cy="3200400"/>
          </a:xfrm>
          <a:prstGeom prst="rect">
            <a:avLst/>
          </a:prstGeom>
          <a:effectLst/>
        </p:spPr>
      </p:pic>
    </p:spTree>
    <p:extLst>
      <p:ext uri="{BB962C8B-B14F-4D97-AF65-F5344CB8AC3E}">
        <p14:creationId xmlns:p14="http://schemas.microsoft.com/office/powerpoint/2010/main" val="1665704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
        <p:nvSpPr>
          <p:cNvPr id="4" name="Picture Placeholder 3"/>
          <p:cNvSpPr>
            <a:spLocks noGrp="1"/>
          </p:cNvSpPr>
          <p:nvPr>
            <p:ph type="pic" sz="quarter" idx="10"/>
          </p:nvPr>
        </p:nvSpPr>
        <p:spPr>
          <a:xfrm>
            <a:off x="457200" y="1920875"/>
            <a:ext cx="3800475" cy="3348038"/>
          </a:xfrm>
          <a:prstGeom prst="rect">
            <a:avLst/>
          </a:prstGeom>
        </p:spPr>
        <p:txBody>
          <a:bodyPr vert="horz"/>
          <a:lstStyle/>
          <a:p>
            <a:r>
              <a:rPr lang="en-GB" smtClean="0"/>
              <a:t>Click icon to add picture</a:t>
            </a:r>
            <a:endParaRPr lang="en-US"/>
          </a:p>
        </p:txBody>
      </p:sp>
      <p:sp>
        <p:nvSpPr>
          <p:cNvPr id="6" name="Text Placeholder 5"/>
          <p:cNvSpPr>
            <a:spLocks noGrp="1"/>
          </p:cNvSpPr>
          <p:nvPr>
            <p:ph type="body" sz="quarter" idx="11"/>
          </p:nvPr>
        </p:nvSpPr>
        <p:spPr>
          <a:xfrm>
            <a:off x="4413250" y="1920875"/>
            <a:ext cx="3849688" cy="3348038"/>
          </a:xfrm>
          <a:prstGeom prst="rect">
            <a:avLst/>
          </a:prstGeom>
        </p:spPr>
        <p:txBody>
          <a:bodyPr vert="horz"/>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Picture Placeholder 7"/>
          <p:cNvSpPr>
            <a:spLocks noGrp="1"/>
          </p:cNvSpPr>
          <p:nvPr>
            <p:ph type="pic" sz="quarter" idx="12"/>
          </p:nvPr>
        </p:nvSpPr>
        <p:spPr>
          <a:xfrm>
            <a:off x="0" y="5884923"/>
            <a:ext cx="9144000" cy="973076"/>
          </a:xfrm>
          <a:prstGeom prst="rect">
            <a:avLst/>
          </a:prstGeom>
        </p:spPr>
        <p:txBody>
          <a:bodyPr vert="horz"/>
          <a:lstStyle/>
          <a:p>
            <a:endParaRPr lang="en-US"/>
          </a:p>
        </p:txBody>
      </p:sp>
    </p:spTree>
    <p:extLst>
      <p:ext uri="{BB962C8B-B14F-4D97-AF65-F5344CB8AC3E}">
        <p14:creationId xmlns:p14="http://schemas.microsoft.com/office/powerpoint/2010/main" val="3220905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005367"/>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Picture Placeholder 7"/>
          <p:cNvSpPr>
            <a:spLocks noGrp="1"/>
          </p:cNvSpPr>
          <p:nvPr>
            <p:ph type="pic" sz="quarter" idx="10"/>
          </p:nvPr>
        </p:nvSpPr>
        <p:spPr>
          <a:xfrm>
            <a:off x="0" y="5884923"/>
            <a:ext cx="9144000" cy="973076"/>
          </a:xfrm>
          <a:prstGeom prst="rect">
            <a:avLst/>
          </a:prstGeom>
        </p:spPr>
        <p:txBody>
          <a:bodyPr vert="horz"/>
          <a:lstStyle/>
          <a:p>
            <a:endParaRPr lang="en-US"/>
          </a:p>
        </p:txBody>
      </p:sp>
    </p:spTree>
    <p:extLst>
      <p:ext uri="{BB962C8B-B14F-4D97-AF65-F5344CB8AC3E}">
        <p14:creationId xmlns:p14="http://schemas.microsoft.com/office/powerpoint/2010/main" val="2983266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7" name="Picture Placeholder 7"/>
          <p:cNvSpPr>
            <a:spLocks noGrp="1"/>
          </p:cNvSpPr>
          <p:nvPr>
            <p:ph type="pic" sz="quarter" idx="10"/>
          </p:nvPr>
        </p:nvSpPr>
        <p:spPr>
          <a:xfrm>
            <a:off x="0" y="5884923"/>
            <a:ext cx="9144000" cy="973076"/>
          </a:xfrm>
          <a:prstGeom prst="rect">
            <a:avLst/>
          </a:prstGeom>
        </p:spPr>
        <p:txBody>
          <a:bodyPr vert="horz"/>
          <a:lstStyle/>
          <a:p>
            <a:endParaRPr lang="en-US"/>
          </a:p>
        </p:txBody>
      </p:sp>
    </p:spTree>
    <p:extLst>
      <p:ext uri="{BB962C8B-B14F-4D97-AF65-F5344CB8AC3E}">
        <p14:creationId xmlns:p14="http://schemas.microsoft.com/office/powerpoint/2010/main" val="27132252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0369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0369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Picture Placeholder 7"/>
          <p:cNvSpPr>
            <a:spLocks noGrp="1"/>
          </p:cNvSpPr>
          <p:nvPr>
            <p:ph type="pic" sz="quarter" idx="10"/>
          </p:nvPr>
        </p:nvSpPr>
        <p:spPr>
          <a:xfrm>
            <a:off x="0" y="5884923"/>
            <a:ext cx="9144000" cy="973076"/>
          </a:xfrm>
          <a:prstGeom prst="rect">
            <a:avLst/>
          </a:prstGeom>
        </p:spPr>
        <p:txBody>
          <a:bodyPr vert="horz"/>
          <a:lstStyle/>
          <a:p>
            <a:endParaRPr lang="en-US"/>
          </a:p>
        </p:txBody>
      </p:sp>
    </p:spTree>
    <p:extLst>
      <p:ext uri="{BB962C8B-B14F-4D97-AF65-F5344CB8AC3E}">
        <p14:creationId xmlns:p14="http://schemas.microsoft.com/office/powerpoint/2010/main" val="1023009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9AAF74-7CC0-47F3-9F8F-3472C2417F17}" type="datetimeFigureOut">
              <a:rPr lang="en-GB" smtClean="0"/>
              <a:t>06/10/2015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772999-B4EB-4AF7-8E77-BB0C53F70596}" type="slidenum">
              <a:rPr lang="en-GB" smtClean="0"/>
              <a:t>‹#›</a:t>
            </a:fld>
            <a:endParaRPr lang="en-GB"/>
          </a:p>
        </p:txBody>
      </p:sp>
    </p:spTree>
    <p:extLst>
      <p:ext uri="{BB962C8B-B14F-4D97-AF65-F5344CB8AC3E}">
        <p14:creationId xmlns:p14="http://schemas.microsoft.com/office/powerpoint/2010/main" val="13782854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389991"/>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389991"/>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0" name="Picture Placeholder 7"/>
          <p:cNvSpPr>
            <a:spLocks noGrp="1"/>
          </p:cNvSpPr>
          <p:nvPr>
            <p:ph type="pic" sz="quarter" idx="10"/>
          </p:nvPr>
        </p:nvSpPr>
        <p:spPr>
          <a:xfrm>
            <a:off x="0" y="5884923"/>
            <a:ext cx="9144000" cy="973076"/>
          </a:xfrm>
          <a:prstGeom prst="rect">
            <a:avLst/>
          </a:prstGeom>
        </p:spPr>
        <p:txBody>
          <a:bodyPr vert="horz"/>
          <a:lstStyle/>
          <a:p>
            <a:endParaRPr lang="en-US"/>
          </a:p>
        </p:txBody>
      </p:sp>
    </p:spTree>
    <p:extLst>
      <p:ext uri="{BB962C8B-B14F-4D97-AF65-F5344CB8AC3E}">
        <p14:creationId xmlns:p14="http://schemas.microsoft.com/office/powerpoint/2010/main" val="2740374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6" name="Picture Placeholder 7"/>
          <p:cNvSpPr>
            <a:spLocks noGrp="1"/>
          </p:cNvSpPr>
          <p:nvPr>
            <p:ph type="pic" sz="quarter" idx="10"/>
          </p:nvPr>
        </p:nvSpPr>
        <p:spPr>
          <a:xfrm>
            <a:off x="0" y="5884923"/>
            <a:ext cx="9144000" cy="973076"/>
          </a:xfrm>
          <a:prstGeom prst="rect">
            <a:avLst/>
          </a:prstGeom>
        </p:spPr>
        <p:txBody>
          <a:bodyPr vert="horz"/>
          <a:lstStyle/>
          <a:p>
            <a:endParaRPr lang="en-US"/>
          </a:p>
        </p:txBody>
      </p:sp>
    </p:spTree>
    <p:extLst>
      <p:ext uri="{BB962C8B-B14F-4D97-AF65-F5344CB8AC3E}">
        <p14:creationId xmlns:p14="http://schemas.microsoft.com/office/powerpoint/2010/main" val="3477997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Picture Placeholder 7"/>
          <p:cNvSpPr>
            <a:spLocks noGrp="1"/>
          </p:cNvSpPr>
          <p:nvPr>
            <p:ph type="pic" sz="quarter" idx="10"/>
          </p:nvPr>
        </p:nvSpPr>
        <p:spPr>
          <a:xfrm>
            <a:off x="0" y="5884923"/>
            <a:ext cx="9144000" cy="973076"/>
          </a:xfrm>
          <a:prstGeom prst="rect">
            <a:avLst/>
          </a:prstGeom>
        </p:spPr>
        <p:txBody>
          <a:bodyPr vert="horz"/>
          <a:lstStyle/>
          <a:p>
            <a:endParaRPr lang="en-US"/>
          </a:p>
        </p:txBody>
      </p:sp>
    </p:spTree>
    <p:extLst>
      <p:ext uri="{BB962C8B-B14F-4D97-AF65-F5344CB8AC3E}">
        <p14:creationId xmlns:p14="http://schemas.microsoft.com/office/powerpoint/2010/main" val="2059637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1"/>
            <a:ext cx="5111750" cy="5384734"/>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22268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8" name="Picture Placeholder 7"/>
          <p:cNvSpPr>
            <a:spLocks noGrp="1"/>
          </p:cNvSpPr>
          <p:nvPr>
            <p:ph type="pic" sz="quarter" idx="10"/>
          </p:nvPr>
        </p:nvSpPr>
        <p:spPr>
          <a:xfrm>
            <a:off x="0" y="5884923"/>
            <a:ext cx="9144000" cy="973076"/>
          </a:xfrm>
          <a:prstGeom prst="rect">
            <a:avLst/>
          </a:prstGeom>
        </p:spPr>
        <p:txBody>
          <a:bodyPr vert="horz"/>
          <a:lstStyle/>
          <a:p>
            <a:endParaRPr lang="en-US"/>
          </a:p>
        </p:txBody>
      </p:sp>
    </p:spTree>
    <p:extLst>
      <p:ext uri="{BB962C8B-B14F-4D97-AF65-F5344CB8AC3E}">
        <p14:creationId xmlns:p14="http://schemas.microsoft.com/office/powerpoint/2010/main" val="4269873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232780"/>
            <a:ext cx="5486400" cy="566738"/>
          </a:xfrm>
          <a:prstGeom prst="rect">
            <a:avLst/>
          </a:prstGeom>
        </p:spPr>
        <p:txBody>
          <a:bodyPr anchor="b"/>
          <a:lstStyle>
            <a:lvl1pPr algn="l">
              <a:defRPr sz="20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1792288" y="612775"/>
            <a:ext cx="5486400" cy="358926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Click icon to add picture</a:t>
            </a:r>
            <a:endParaRPr lang="en-US"/>
          </a:p>
        </p:txBody>
      </p:sp>
      <p:sp>
        <p:nvSpPr>
          <p:cNvPr id="4" name="Text Placeholder 3"/>
          <p:cNvSpPr>
            <a:spLocks noGrp="1"/>
          </p:cNvSpPr>
          <p:nvPr>
            <p:ph type="body" sz="half" idx="2"/>
          </p:nvPr>
        </p:nvSpPr>
        <p:spPr>
          <a:xfrm>
            <a:off x="1792288" y="479951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8" name="Picture Placeholder 7"/>
          <p:cNvSpPr>
            <a:spLocks noGrp="1"/>
          </p:cNvSpPr>
          <p:nvPr>
            <p:ph type="pic" sz="quarter" idx="10"/>
          </p:nvPr>
        </p:nvSpPr>
        <p:spPr>
          <a:xfrm>
            <a:off x="0" y="5884923"/>
            <a:ext cx="9144000" cy="973076"/>
          </a:xfrm>
          <a:prstGeom prst="rect">
            <a:avLst/>
          </a:prstGeom>
        </p:spPr>
        <p:txBody>
          <a:bodyPr vert="horz"/>
          <a:lstStyle/>
          <a:p>
            <a:endParaRPr lang="en-US"/>
          </a:p>
        </p:txBody>
      </p:sp>
    </p:spTree>
    <p:extLst>
      <p:ext uri="{BB962C8B-B14F-4D97-AF65-F5344CB8AC3E}">
        <p14:creationId xmlns:p14="http://schemas.microsoft.com/office/powerpoint/2010/main" val="6629201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005367"/>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Picture Placeholder 7"/>
          <p:cNvSpPr>
            <a:spLocks noGrp="1"/>
          </p:cNvSpPr>
          <p:nvPr>
            <p:ph type="pic" sz="quarter" idx="10"/>
          </p:nvPr>
        </p:nvSpPr>
        <p:spPr>
          <a:xfrm>
            <a:off x="0" y="5884923"/>
            <a:ext cx="9144000" cy="973076"/>
          </a:xfrm>
          <a:prstGeom prst="rect">
            <a:avLst/>
          </a:prstGeom>
        </p:spPr>
        <p:txBody>
          <a:bodyPr vert="horz"/>
          <a:lstStyle/>
          <a:p>
            <a:endParaRPr lang="en-US"/>
          </a:p>
        </p:txBody>
      </p:sp>
    </p:spTree>
    <p:extLst>
      <p:ext uri="{BB962C8B-B14F-4D97-AF65-F5344CB8AC3E}">
        <p14:creationId xmlns:p14="http://schemas.microsoft.com/office/powerpoint/2010/main" val="22637724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005367"/>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Picture Placeholder 7"/>
          <p:cNvSpPr>
            <a:spLocks noGrp="1"/>
          </p:cNvSpPr>
          <p:nvPr>
            <p:ph type="pic" sz="quarter" idx="10"/>
          </p:nvPr>
        </p:nvSpPr>
        <p:spPr>
          <a:xfrm>
            <a:off x="0" y="5884923"/>
            <a:ext cx="9144000" cy="973076"/>
          </a:xfrm>
          <a:prstGeom prst="rect">
            <a:avLst/>
          </a:prstGeom>
        </p:spPr>
        <p:txBody>
          <a:bodyPr vert="horz"/>
          <a:lstStyle/>
          <a:p>
            <a:endParaRPr lang="en-US"/>
          </a:p>
        </p:txBody>
      </p:sp>
    </p:spTree>
    <p:extLst>
      <p:ext uri="{BB962C8B-B14F-4D97-AF65-F5344CB8AC3E}">
        <p14:creationId xmlns:p14="http://schemas.microsoft.com/office/powerpoint/2010/main" val="645164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005367"/>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Picture Placeholder 7"/>
          <p:cNvSpPr>
            <a:spLocks noGrp="1"/>
          </p:cNvSpPr>
          <p:nvPr>
            <p:ph type="pic" sz="quarter" idx="10"/>
          </p:nvPr>
        </p:nvSpPr>
        <p:spPr>
          <a:xfrm>
            <a:off x="0" y="5884923"/>
            <a:ext cx="9144000" cy="973076"/>
          </a:xfrm>
          <a:prstGeom prst="rect">
            <a:avLst/>
          </a:prstGeom>
        </p:spPr>
        <p:txBody>
          <a:bodyPr vert="horz"/>
          <a:lstStyle/>
          <a:p>
            <a:endParaRPr lang="en-US"/>
          </a:p>
        </p:txBody>
      </p:sp>
    </p:spTree>
    <p:extLst>
      <p:ext uri="{BB962C8B-B14F-4D97-AF65-F5344CB8AC3E}">
        <p14:creationId xmlns:p14="http://schemas.microsoft.com/office/powerpoint/2010/main" val="36959827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5DD01A1-8426-2840-9F57-87B360F41B0D}" type="datetimeFigureOut">
              <a:rPr lang="en-US" smtClean="0">
                <a:solidFill>
                  <a:prstClr val="black">
                    <a:tint val="75000"/>
                  </a:prstClr>
                </a:solidFill>
                <a:latin typeface="Calibri"/>
              </a:rPr>
              <a:pPr/>
              <a:t>10/6/2015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85D47E5-E169-7E43-B5BB-721742164CB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405766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5DD01A1-8426-2840-9F57-87B360F41B0D}" type="datetimeFigureOut">
              <a:rPr lang="en-US" smtClean="0">
                <a:solidFill>
                  <a:prstClr val="black">
                    <a:tint val="75000"/>
                  </a:prstClr>
                </a:solidFill>
                <a:latin typeface="Calibri"/>
              </a:rPr>
              <a:pPr/>
              <a:t>10/6/2015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85D47E5-E169-7E43-B5BB-721742164CB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7151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9AAF74-7CC0-47F3-9F8F-3472C2417F17}" type="datetimeFigureOut">
              <a:rPr lang="en-GB" smtClean="0"/>
              <a:t>06/10/2015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772999-B4EB-4AF7-8E77-BB0C53F70596}" type="slidenum">
              <a:rPr lang="en-GB" smtClean="0"/>
              <a:t>‹#›</a:t>
            </a:fld>
            <a:endParaRPr lang="en-GB"/>
          </a:p>
        </p:txBody>
      </p:sp>
    </p:spTree>
    <p:extLst>
      <p:ext uri="{BB962C8B-B14F-4D97-AF65-F5344CB8AC3E}">
        <p14:creationId xmlns:p14="http://schemas.microsoft.com/office/powerpoint/2010/main" val="39538775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5DD01A1-8426-2840-9F57-87B360F41B0D}" type="datetimeFigureOut">
              <a:rPr lang="en-US" smtClean="0">
                <a:solidFill>
                  <a:prstClr val="black">
                    <a:tint val="75000"/>
                  </a:prstClr>
                </a:solidFill>
                <a:latin typeface="Calibri"/>
              </a:rPr>
              <a:pPr/>
              <a:t>10/6/2015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85D47E5-E169-7E43-B5BB-721742164CB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226923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5DD01A1-8426-2840-9F57-87B360F41B0D}" type="datetimeFigureOut">
              <a:rPr lang="en-US" smtClean="0">
                <a:solidFill>
                  <a:prstClr val="black">
                    <a:tint val="75000"/>
                  </a:prstClr>
                </a:solidFill>
                <a:latin typeface="Calibri"/>
              </a:rPr>
              <a:pPr/>
              <a:t>10/6/2015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85D47E5-E169-7E43-B5BB-721742164CB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026879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5DD01A1-8426-2840-9F57-87B360F41B0D}" type="datetimeFigureOut">
              <a:rPr lang="en-US" smtClean="0">
                <a:solidFill>
                  <a:prstClr val="black">
                    <a:tint val="75000"/>
                  </a:prstClr>
                </a:solidFill>
                <a:latin typeface="Calibri"/>
              </a:rPr>
              <a:pPr/>
              <a:t>10/6/2015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A85D47E5-E169-7E43-B5BB-721742164CB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758265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5DD01A1-8426-2840-9F57-87B360F41B0D}" type="datetimeFigureOut">
              <a:rPr lang="en-US" smtClean="0">
                <a:solidFill>
                  <a:prstClr val="black">
                    <a:tint val="75000"/>
                  </a:prstClr>
                </a:solidFill>
                <a:latin typeface="Calibri"/>
              </a:rPr>
              <a:pPr/>
              <a:t>10/6/2015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A85D47E5-E169-7E43-B5BB-721742164CB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905676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DD01A1-8426-2840-9F57-87B360F41B0D}" type="datetimeFigureOut">
              <a:rPr lang="en-US" smtClean="0">
                <a:solidFill>
                  <a:prstClr val="black">
                    <a:tint val="75000"/>
                  </a:prstClr>
                </a:solidFill>
                <a:latin typeface="Calibri"/>
              </a:rPr>
              <a:pPr/>
              <a:t>10/6/2015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A85D47E5-E169-7E43-B5BB-721742164CB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67170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5DD01A1-8426-2840-9F57-87B360F41B0D}" type="datetimeFigureOut">
              <a:rPr lang="en-US" smtClean="0">
                <a:solidFill>
                  <a:prstClr val="black">
                    <a:tint val="75000"/>
                  </a:prstClr>
                </a:solidFill>
                <a:latin typeface="Calibri"/>
              </a:rPr>
              <a:pPr/>
              <a:t>10/6/2015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85D47E5-E169-7E43-B5BB-721742164CB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454334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5DD01A1-8426-2840-9F57-87B360F41B0D}" type="datetimeFigureOut">
              <a:rPr lang="en-US" smtClean="0">
                <a:solidFill>
                  <a:prstClr val="black">
                    <a:tint val="75000"/>
                  </a:prstClr>
                </a:solidFill>
                <a:latin typeface="Calibri"/>
              </a:rPr>
              <a:pPr/>
              <a:t>10/6/2015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85D47E5-E169-7E43-B5BB-721742164CB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800175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5DD01A1-8426-2840-9F57-87B360F41B0D}" type="datetimeFigureOut">
              <a:rPr lang="en-US" smtClean="0">
                <a:solidFill>
                  <a:prstClr val="black">
                    <a:tint val="75000"/>
                  </a:prstClr>
                </a:solidFill>
                <a:latin typeface="Calibri"/>
              </a:rPr>
              <a:pPr/>
              <a:t>10/6/2015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85D47E5-E169-7E43-B5BB-721742164CB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193939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5DD01A1-8426-2840-9F57-87B360F41B0D}" type="datetimeFigureOut">
              <a:rPr lang="en-US" smtClean="0">
                <a:solidFill>
                  <a:prstClr val="black">
                    <a:tint val="75000"/>
                  </a:prstClr>
                </a:solidFill>
                <a:latin typeface="Calibri"/>
              </a:rPr>
              <a:pPr/>
              <a:t>10/6/2015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85D47E5-E169-7E43-B5BB-721742164CB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572463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005367"/>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Picture Placeholder 7"/>
          <p:cNvSpPr>
            <a:spLocks noGrp="1"/>
          </p:cNvSpPr>
          <p:nvPr>
            <p:ph type="pic" sz="quarter" idx="10"/>
          </p:nvPr>
        </p:nvSpPr>
        <p:spPr>
          <a:xfrm>
            <a:off x="0" y="5884923"/>
            <a:ext cx="9144000" cy="973076"/>
          </a:xfrm>
          <a:prstGeom prst="rect">
            <a:avLst/>
          </a:prstGeom>
        </p:spPr>
        <p:txBody>
          <a:bodyPr vert="horz"/>
          <a:lstStyle/>
          <a:p>
            <a:endParaRPr lang="en-US"/>
          </a:p>
        </p:txBody>
      </p:sp>
    </p:spTree>
    <p:extLst>
      <p:ext uri="{BB962C8B-B14F-4D97-AF65-F5344CB8AC3E}">
        <p14:creationId xmlns:p14="http://schemas.microsoft.com/office/powerpoint/2010/main" val="2916427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89AAF74-7CC0-47F3-9F8F-3472C2417F17}" type="datetimeFigureOut">
              <a:rPr lang="en-GB" smtClean="0"/>
              <a:t>06/10/2015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772999-B4EB-4AF7-8E77-BB0C53F70596}" type="slidenum">
              <a:rPr lang="en-GB" smtClean="0"/>
              <a:t>‹#›</a:t>
            </a:fld>
            <a:endParaRPr lang="en-GB"/>
          </a:p>
        </p:txBody>
      </p:sp>
    </p:spTree>
    <p:extLst>
      <p:ext uri="{BB962C8B-B14F-4D97-AF65-F5344CB8AC3E}">
        <p14:creationId xmlns:p14="http://schemas.microsoft.com/office/powerpoint/2010/main" val="40556893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005367"/>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Picture Placeholder 7"/>
          <p:cNvSpPr>
            <a:spLocks noGrp="1"/>
          </p:cNvSpPr>
          <p:nvPr>
            <p:ph type="pic" sz="quarter" idx="10"/>
          </p:nvPr>
        </p:nvSpPr>
        <p:spPr>
          <a:xfrm>
            <a:off x="0" y="5884923"/>
            <a:ext cx="9144000" cy="973076"/>
          </a:xfrm>
          <a:prstGeom prst="rect">
            <a:avLst/>
          </a:prstGeom>
        </p:spPr>
        <p:txBody>
          <a:bodyPr vert="horz"/>
          <a:lstStyle/>
          <a:p>
            <a:endParaRPr lang="en-US"/>
          </a:p>
        </p:txBody>
      </p:sp>
    </p:spTree>
    <p:extLst>
      <p:ext uri="{BB962C8B-B14F-4D97-AF65-F5344CB8AC3E}">
        <p14:creationId xmlns:p14="http://schemas.microsoft.com/office/powerpoint/2010/main" val="23547817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005367"/>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Picture Placeholder 7"/>
          <p:cNvSpPr>
            <a:spLocks noGrp="1"/>
          </p:cNvSpPr>
          <p:nvPr>
            <p:ph type="pic" sz="quarter" idx="10"/>
          </p:nvPr>
        </p:nvSpPr>
        <p:spPr>
          <a:xfrm>
            <a:off x="0" y="5884923"/>
            <a:ext cx="9144000" cy="973076"/>
          </a:xfrm>
          <a:prstGeom prst="rect">
            <a:avLst/>
          </a:prstGeom>
        </p:spPr>
        <p:txBody>
          <a:bodyPr vert="horz"/>
          <a:lstStyle/>
          <a:p>
            <a:endParaRPr lang="en-US"/>
          </a:p>
        </p:txBody>
      </p:sp>
    </p:spTree>
    <p:extLst>
      <p:ext uri="{BB962C8B-B14F-4D97-AF65-F5344CB8AC3E}">
        <p14:creationId xmlns:p14="http://schemas.microsoft.com/office/powerpoint/2010/main" val="41652110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005367"/>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Picture Placeholder 7"/>
          <p:cNvSpPr>
            <a:spLocks noGrp="1"/>
          </p:cNvSpPr>
          <p:nvPr>
            <p:ph type="pic" sz="quarter" idx="10"/>
          </p:nvPr>
        </p:nvSpPr>
        <p:spPr>
          <a:xfrm>
            <a:off x="0" y="5884923"/>
            <a:ext cx="9144000" cy="973076"/>
          </a:xfrm>
          <a:prstGeom prst="rect">
            <a:avLst/>
          </a:prstGeom>
        </p:spPr>
        <p:txBody>
          <a:bodyPr vert="horz"/>
          <a:lstStyle/>
          <a:p>
            <a:endParaRPr lang="en-US"/>
          </a:p>
        </p:txBody>
      </p:sp>
    </p:spTree>
    <p:extLst>
      <p:ext uri="{BB962C8B-B14F-4D97-AF65-F5344CB8AC3E}">
        <p14:creationId xmlns:p14="http://schemas.microsoft.com/office/powerpoint/2010/main" val="22785387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005367"/>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Picture Placeholder 7"/>
          <p:cNvSpPr>
            <a:spLocks noGrp="1"/>
          </p:cNvSpPr>
          <p:nvPr>
            <p:ph type="pic" sz="quarter" idx="10"/>
          </p:nvPr>
        </p:nvSpPr>
        <p:spPr>
          <a:xfrm>
            <a:off x="0" y="5884923"/>
            <a:ext cx="9144000" cy="973076"/>
          </a:xfrm>
          <a:prstGeom prst="rect">
            <a:avLst/>
          </a:prstGeom>
        </p:spPr>
        <p:txBody>
          <a:bodyPr vert="horz"/>
          <a:lstStyle/>
          <a:p>
            <a:endParaRPr lang="en-US"/>
          </a:p>
        </p:txBody>
      </p:sp>
    </p:spTree>
    <p:extLst>
      <p:ext uri="{BB962C8B-B14F-4D97-AF65-F5344CB8AC3E}">
        <p14:creationId xmlns:p14="http://schemas.microsoft.com/office/powerpoint/2010/main" val="5769259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005367"/>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Picture Placeholder 7"/>
          <p:cNvSpPr>
            <a:spLocks noGrp="1"/>
          </p:cNvSpPr>
          <p:nvPr>
            <p:ph type="pic" sz="quarter" idx="10"/>
          </p:nvPr>
        </p:nvSpPr>
        <p:spPr>
          <a:xfrm>
            <a:off x="0" y="5884923"/>
            <a:ext cx="9144000" cy="973076"/>
          </a:xfrm>
          <a:prstGeom prst="rect">
            <a:avLst/>
          </a:prstGeom>
        </p:spPr>
        <p:txBody>
          <a:bodyPr vert="horz"/>
          <a:lstStyle/>
          <a:p>
            <a:endParaRPr lang="en-US"/>
          </a:p>
        </p:txBody>
      </p:sp>
    </p:spTree>
    <p:extLst>
      <p:ext uri="{BB962C8B-B14F-4D97-AF65-F5344CB8AC3E}">
        <p14:creationId xmlns:p14="http://schemas.microsoft.com/office/powerpoint/2010/main" val="420535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005367"/>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Picture Placeholder 7"/>
          <p:cNvSpPr>
            <a:spLocks noGrp="1"/>
          </p:cNvSpPr>
          <p:nvPr>
            <p:ph type="pic" sz="quarter" idx="10"/>
          </p:nvPr>
        </p:nvSpPr>
        <p:spPr>
          <a:xfrm>
            <a:off x="0" y="5884923"/>
            <a:ext cx="9144000" cy="973076"/>
          </a:xfrm>
          <a:prstGeom prst="rect">
            <a:avLst/>
          </a:prstGeom>
        </p:spPr>
        <p:txBody>
          <a:bodyPr vert="horz"/>
          <a:lstStyle/>
          <a:p>
            <a:endParaRPr lang="en-US"/>
          </a:p>
        </p:txBody>
      </p:sp>
    </p:spTree>
    <p:extLst>
      <p:ext uri="{BB962C8B-B14F-4D97-AF65-F5344CB8AC3E}">
        <p14:creationId xmlns:p14="http://schemas.microsoft.com/office/powerpoint/2010/main" val="28631324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005367"/>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Picture Placeholder 7"/>
          <p:cNvSpPr>
            <a:spLocks noGrp="1"/>
          </p:cNvSpPr>
          <p:nvPr>
            <p:ph type="pic" sz="quarter" idx="10"/>
          </p:nvPr>
        </p:nvSpPr>
        <p:spPr>
          <a:xfrm>
            <a:off x="0" y="5884923"/>
            <a:ext cx="9144000" cy="973076"/>
          </a:xfrm>
          <a:prstGeom prst="rect">
            <a:avLst/>
          </a:prstGeom>
        </p:spPr>
        <p:txBody>
          <a:bodyPr vert="horz"/>
          <a:lstStyle/>
          <a:p>
            <a:endParaRPr lang="en-US"/>
          </a:p>
        </p:txBody>
      </p:sp>
    </p:spTree>
    <p:extLst>
      <p:ext uri="{BB962C8B-B14F-4D97-AF65-F5344CB8AC3E}">
        <p14:creationId xmlns:p14="http://schemas.microsoft.com/office/powerpoint/2010/main" val="31129499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005367"/>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Picture Placeholder 7"/>
          <p:cNvSpPr>
            <a:spLocks noGrp="1"/>
          </p:cNvSpPr>
          <p:nvPr>
            <p:ph type="pic" sz="quarter" idx="10"/>
          </p:nvPr>
        </p:nvSpPr>
        <p:spPr>
          <a:xfrm>
            <a:off x="0" y="5884923"/>
            <a:ext cx="9144000" cy="973076"/>
          </a:xfrm>
          <a:prstGeom prst="rect">
            <a:avLst/>
          </a:prstGeom>
        </p:spPr>
        <p:txBody>
          <a:bodyPr vert="horz"/>
          <a:lstStyle/>
          <a:p>
            <a:endParaRPr lang="en-US"/>
          </a:p>
        </p:txBody>
      </p:sp>
    </p:spTree>
    <p:extLst>
      <p:ext uri="{BB962C8B-B14F-4D97-AF65-F5344CB8AC3E}">
        <p14:creationId xmlns:p14="http://schemas.microsoft.com/office/powerpoint/2010/main" val="11869592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005367"/>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Picture Placeholder 7"/>
          <p:cNvSpPr>
            <a:spLocks noGrp="1"/>
          </p:cNvSpPr>
          <p:nvPr>
            <p:ph type="pic" sz="quarter" idx="10"/>
          </p:nvPr>
        </p:nvSpPr>
        <p:spPr>
          <a:xfrm>
            <a:off x="0" y="5884923"/>
            <a:ext cx="9144000" cy="973076"/>
          </a:xfrm>
          <a:prstGeom prst="rect">
            <a:avLst/>
          </a:prstGeom>
        </p:spPr>
        <p:txBody>
          <a:bodyPr vert="horz"/>
          <a:lstStyle/>
          <a:p>
            <a:endParaRPr lang="en-US"/>
          </a:p>
        </p:txBody>
      </p:sp>
    </p:spTree>
    <p:extLst>
      <p:ext uri="{BB962C8B-B14F-4D97-AF65-F5344CB8AC3E}">
        <p14:creationId xmlns:p14="http://schemas.microsoft.com/office/powerpoint/2010/main" val="13764043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005367"/>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Picture Placeholder 7"/>
          <p:cNvSpPr>
            <a:spLocks noGrp="1"/>
          </p:cNvSpPr>
          <p:nvPr>
            <p:ph type="pic" sz="quarter" idx="10"/>
          </p:nvPr>
        </p:nvSpPr>
        <p:spPr>
          <a:xfrm>
            <a:off x="0" y="5884923"/>
            <a:ext cx="9144000" cy="973076"/>
          </a:xfrm>
          <a:prstGeom prst="rect">
            <a:avLst/>
          </a:prstGeom>
        </p:spPr>
        <p:txBody>
          <a:bodyPr vert="horz"/>
          <a:lstStyle/>
          <a:p>
            <a:endParaRPr lang="en-US"/>
          </a:p>
        </p:txBody>
      </p:sp>
    </p:spTree>
    <p:extLst>
      <p:ext uri="{BB962C8B-B14F-4D97-AF65-F5344CB8AC3E}">
        <p14:creationId xmlns:p14="http://schemas.microsoft.com/office/powerpoint/2010/main" val="3304669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89AAF74-7CC0-47F3-9F8F-3472C2417F17}" type="datetimeFigureOut">
              <a:rPr lang="en-GB" smtClean="0"/>
              <a:t>06/10/2015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772999-B4EB-4AF7-8E77-BB0C53F70596}" type="slidenum">
              <a:rPr lang="en-GB" smtClean="0"/>
              <a:t>‹#›</a:t>
            </a:fld>
            <a:endParaRPr lang="en-GB"/>
          </a:p>
        </p:txBody>
      </p:sp>
    </p:spTree>
    <p:extLst>
      <p:ext uri="{BB962C8B-B14F-4D97-AF65-F5344CB8AC3E}">
        <p14:creationId xmlns:p14="http://schemas.microsoft.com/office/powerpoint/2010/main" val="30150837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005367"/>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Picture Placeholder 7"/>
          <p:cNvSpPr>
            <a:spLocks noGrp="1"/>
          </p:cNvSpPr>
          <p:nvPr>
            <p:ph type="pic" sz="quarter" idx="10"/>
          </p:nvPr>
        </p:nvSpPr>
        <p:spPr>
          <a:xfrm>
            <a:off x="0" y="5884923"/>
            <a:ext cx="9144000" cy="973076"/>
          </a:xfrm>
          <a:prstGeom prst="rect">
            <a:avLst/>
          </a:prstGeom>
        </p:spPr>
        <p:txBody>
          <a:bodyPr vert="horz"/>
          <a:lstStyle/>
          <a:p>
            <a:endParaRPr lang="en-US"/>
          </a:p>
        </p:txBody>
      </p:sp>
    </p:spTree>
    <p:extLst>
      <p:ext uri="{BB962C8B-B14F-4D97-AF65-F5344CB8AC3E}">
        <p14:creationId xmlns:p14="http://schemas.microsoft.com/office/powerpoint/2010/main" val="29785067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Picture Placeholder 7"/>
          <p:cNvSpPr>
            <a:spLocks noGrp="1"/>
          </p:cNvSpPr>
          <p:nvPr>
            <p:ph type="pic" sz="quarter" idx="10"/>
          </p:nvPr>
        </p:nvSpPr>
        <p:spPr>
          <a:xfrm>
            <a:off x="0" y="5884923"/>
            <a:ext cx="9144000" cy="973076"/>
          </a:xfrm>
          <a:prstGeom prst="rect">
            <a:avLst/>
          </a:prstGeom>
        </p:spPr>
        <p:txBody>
          <a:bodyPr vert="horz"/>
          <a:lstStyle/>
          <a:p>
            <a:endParaRPr lang="en-US"/>
          </a:p>
        </p:txBody>
      </p:sp>
    </p:spTree>
    <p:extLst>
      <p:ext uri="{BB962C8B-B14F-4D97-AF65-F5344CB8AC3E}">
        <p14:creationId xmlns:p14="http://schemas.microsoft.com/office/powerpoint/2010/main" val="28620746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005367"/>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Picture Placeholder 7"/>
          <p:cNvSpPr>
            <a:spLocks noGrp="1"/>
          </p:cNvSpPr>
          <p:nvPr>
            <p:ph type="pic" sz="quarter" idx="10"/>
          </p:nvPr>
        </p:nvSpPr>
        <p:spPr>
          <a:xfrm>
            <a:off x="0" y="5884923"/>
            <a:ext cx="9144000" cy="973076"/>
          </a:xfrm>
          <a:prstGeom prst="rect">
            <a:avLst/>
          </a:prstGeom>
        </p:spPr>
        <p:txBody>
          <a:bodyPr vert="horz"/>
          <a:lstStyle/>
          <a:p>
            <a:endParaRPr lang="en-US"/>
          </a:p>
        </p:txBody>
      </p:sp>
    </p:spTree>
    <p:extLst>
      <p:ext uri="{BB962C8B-B14F-4D97-AF65-F5344CB8AC3E}">
        <p14:creationId xmlns:p14="http://schemas.microsoft.com/office/powerpoint/2010/main" val="10316180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005367"/>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Picture Placeholder 7"/>
          <p:cNvSpPr>
            <a:spLocks noGrp="1"/>
          </p:cNvSpPr>
          <p:nvPr>
            <p:ph type="pic" sz="quarter" idx="10"/>
          </p:nvPr>
        </p:nvSpPr>
        <p:spPr>
          <a:xfrm>
            <a:off x="0" y="5884923"/>
            <a:ext cx="9144000" cy="973076"/>
          </a:xfrm>
          <a:prstGeom prst="rect">
            <a:avLst/>
          </a:prstGeom>
        </p:spPr>
        <p:txBody>
          <a:bodyPr vert="horz"/>
          <a:lstStyle/>
          <a:p>
            <a:endParaRPr lang="en-US"/>
          </a:p>
        </p:txBody>
      </p:sp>
    </p:spTree>
    <p:extLst>
      <p:ext uri="{BB962C8B-B14F-4D97-AF65-F5344CB8AC3E}">
        <p14:creationId xmlns:p14="http://schemas.microsoft.com/office/powerpoint/2010/main" val="20994597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005367"/>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Picture Placeholder 7"/>
          <p:cNvSpPr>
            <a:spLocks noGrp="1"/>
          </p:cNvSpPr>
          <p:nvPr>
            <p:ph type="pic" sz="quarter" idx="10"/>
          </p:nvPr>
        </p:nvSpPr>
        <p:spPr>
          <a:xfrm>
            <a:off x="0" y="5884923"/>
            <a:ext cx="9144000" cy="973076"/>
          </a:xfrm>
          <a:prstGeom prst="rect">
            <a:avLst/>
          </a:prstGeom>
        </p:spPr>
        <p:txBody>
          <a:bodyPr vert="horz"/>
          <a:lstStyle/>
          <a:p>
            <a:endParaRPr lang="en-US"/>
          </a:p>
        </p:txBody>
      </p:sp>
    </p:spTree>
    <p:extLst>
      <p:ext uri="{BB962C8B-B14F-4D97-AF65-F5344CB8AC3E}">
        <p14:creationId xmlns:p14="http://schemas.microsoft.com/office/powerpoint/2010/main" val="21032069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005367"/>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Picture Placeholder 7"/>
          <p:cNvSpPr>
            <a:spLocks noGrp="1"/>
          </p:cNvSpPr>
          <p:nvPr>
            <p:ph type="pic" sz="quarter" idx="10"/>
          </p:nvPr>
        </p:nvSpPr>
        <p:spPr>
          <a:xfrm>
            <a:off x="0" y="5884923"/>
            <a:ext cx="9144000" cy="973076"/>
          </a:xfrm>
          <a:prstGeom prst="rect">
            <a:avLst/>
          </a:prstGeom>
        </p:spPr>
        <p:txBody>
          <a:bodyPr vert="horz"/>
          <a:lstStyle/>
          <a:p>
            <a:endParaRPr lang="en-US"/>
          </a:p>
        </p:txBody>
      </p:sp>
    </p:spTree>
    <p:extLst>
      <p:ext uri="{BB962C8B-B14F-4D97-AF65-F5344CB8AC3E}">
        <p14:creationId xmlns:p14="http://schemas.microsoft.com/office/powerpoint/2010/main" val="94858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9699" y="4222690"/>
            <a:ext cx="7772400" cy="898225"/>
          </a:xfrm>
          <a:prstGeom prst="rect">
            <a:avLst/>
          </a:prstGeo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4976373"/>
            <a:ext cx="6400800" cy="662427"/>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8" name="Picture Placeholder 7"/>
          <p:cNvSpPr>
            <a:spLocks noGrp="1"/>
          </p:cNvSpPr>
          <p:nvPr>
            <p:ph type="pic" sz="quarter" idx="10"/>
          </p:nvPr>
        </p:nvSpPr>
        <p:spPr>
          <a:xfrm>
            <a:off x="0" y="5884923"/>
            <a:ext cx="9144000" cy="973076"/>
          </a:xfrm>
          <a:prstGeom prst="rect">
            <a:avLst/>
          </a:prstGeom>
        </p:spPr>
        <p:txBody>
          <a:bodyPr vert="horz"/>
          <a:lstStyle/>
          <a:p>
            <a:endParaRPr lang="en-US"/>
          </a:p>
        </p:txBody>
      </p:sp>
      <p:pic>
        <p:nvPicPr>
          <p:cNvPr id="5" name="Picture 4" descr="tpz-logo purple.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53056" y="1022290"/>
            <a:ext cx="4437888" cy="3200400"/>
          </a:xfrm>
          <a:prstGeom prst="rect">
            <a:avLst/>
          </a:prstGeom>
          <a:effectLst>
            <a:reflection stA="50000" endPos="56000" dist="12700" dir="5400000" sy="-100000" algn="bl" rotWithShape="0"/>
          </a:effectLst>
        </p:spPr>
      </p:pic>
    </p:spTree>
    <p:extLst>
      <p:ext uri="{BB962C8B-B14F-4D97-AF65-F5344CB8AC3E}">
        <p14:creationId xmlns:p14="http://schemas.microsoft.com/office/powerpoint/2010/main" val="34559392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3395" y="4732205"/>
            <a:ext cx="8229600" cy="1143000"/>
          </a:xfrm>
          <a:prstGeom prst="rect">
            <a:avLst/>
          </a:prstGeom>
        </p:spPr>
        <p:txBody>
          <a:bodyPr vert="horz"/>
          <a:lstStyle>
            <a:lvl1pPr>
              <a:defRPr sz="3200"/>
            </a:lvl1pPr>
          </a:lstStyle>
          <a:p>
            <a:r>
              <a:rPr lang="en-GB" dirty="0" smtClean="0"/>
              <a:t>Click to edit Master title style</a:t>
            </a:r>
            <a:endParaRPr lang="en-US" dirty="0"/>
          </a:p>
        </p:txBody>
      </p:sp>
      <p:pic>
        <p:nvPicPr>
          <p:cNvPr id="4" name="Picture 3" descr="tpz-logo ochre.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79151" y="976307"/>
            <a:ext cx="4437888" cy="3200400"/>
          </a:xfrm>
          <a:prstGeom prst="rect">
            <a:avLst/>
          </a:prstGeom>
          <a:effectLst/>
        </p:spPr>
      </p:pic>
    </p:spTree>
    <p:extLst>
      <p:ext uri="{BB962C8B-B14F-4D97-AF65-F5344CB8AC3E}">
        <p14:creationId xmlns:p14="http://schemas.microsoft.com/office/powerpoint/2010/main" val="21133840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_Custom Layout">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723506"/>
            <a:ext cx="8229600" cy="1143000"/>
          </a:xfrm>
          <a:prstGeom prst="rect">
            <a:avLst/>
          </a:prstGeom>
        </p:spPr>
        <p:txBody>
          <a:bodyPr vert="horz"/>
          <a:lstStyle>
            <a:lvl1pPr>
              <a:defRPr sz="3200"/>
            </a:lvl1pPr>
          </a:lstStyle>
          <a:p>
            <a:r>
              <a:rPr lang="en-GB" dirty="0" smtClean="0"/>
              <a:t>Click to edit Master title style</a:t>
            </a:r>
            <a:endParaRPr lang="en-US" dirty="0"/>
          </a:p>
        </p:txBody>
      </p:sp>
      <p:pic>
        <p:nvPicPr>
          <p:cNvPr id="4" name="Picture 3" descr="tpz-logo olive.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431339" y="706641"/>
            <a:ext cx="4437888" cy="3200400"/>
          </a:xfrm>
          <a:prstGeom prst="rect">
            <a:avLst/>
          </a:prstGeom>
          <a:effectLst/>
        </p:spPr>
      </p:pic>
    </p:spTree>
    <p:extLst>
      <p:ext uri="{BB962C8B-B14F-4D97-AF65-F5344CB8AC3E}">
        <p14:creationId xmlns:p14="http://schemas.microsoft.com/office/powerpoint/2010/main" val="14012273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
        <p:nvSpPr>
          <p:cNvPr id="4" name="Picture Placeholder 3"/>
          <p:cNvSpPr>
            <a:spLocks noGrp="1"/>
          </p:cNvSpPr>
          <p:nvPr>
            <p:ph type="pic" sz="quarter" idx="10"/>
          </p:nvPr>
        </p:nvSpPr>
        <p:spPr>
          <a:xfrm>
            <a:off x="457200" y="1920875"/>
            <a:ext cx="3800475" cy="3348038"/>
          </a:xfrm>
          <a:prstGeom prst="rect">
            <a:avLst/>
          </a:prstGeom>
        </p:spPr>
        <p:txBody>
          <a:bodyPr vert="horz"/>
          <a:lstStyle/>
          <a:p>
            <a:r>
              <a:rPr lang="en-GB" smtClean="0"/>
              <a:t>Click icon to add picture</a:t>
            </a:r>
            <a:endParaRPr lang="en-US"/>
          </a:p>
        </p:txBody>
      </p:sp>
      <p:sp>
        <p:nvSpPr>
          <p:cNvPr id="6" name="Text Placeholder 5"/>
          <p:cNvSpPr>
            <a:spLocks noGrp="1"/>
          </p:cNvSpPr>
          <p:nvPr>
            <p:ph type="body" sz="quarter" idx="11"/>
          </p:nvPr>
        </p:nvSpPr>
        <p:spPr>
          <a:xfrm>
            <a:off x="4413250" y="1920875"/>
            <a:ext cx="3849688" cy="3348038"/>
          </a:xfrm>
          <a:prstGeom prst="rect">
            <a:avLst/>
          </a:prstGeom>
        </p:spPr>
        <p:txBody>
          <a:bodyPr vert="horz"/>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Picture Placeholder 7"/>
          <p:cNvSpPr>
            <a:spLocks noGrp="1"/>
          </p:cNvSpPr>
          <p:nvPr>
            <p:ph type="pic" sz="quarter" idx="12"/>
          </p:nvPr>
        </p:nvSpPr>
        <p:spPr>
          <a:xfrm>
            <a:off x="0" y="5884923"/>
            <a:ext cx="9144000" cy="973076"/>
          </a:xfrm>
          <a:prstGeom prst="rect">
            <a:avLst/>
          </a:prstGeom>
        </p:spPr>
        <p:txBody>
          <a:bodyPr vert="horz"/>
          <a:lstStyle/>
          <a:p>
            <a:endParaRPr lang="en-US"/>
          </a:p>
        </p:txBody>
      </p:sp>
    </p:spTree>
    <p:extLst>
      <p:ext uri="{BB962C8B-B14F-4D97-AF65-F5344CB8AC3E}">
        <p14:creationId xmlns:p14="http://schemas.microsoft.com/office/powerpoint/2010/main" val="5280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89AAF74-7CC0-47F3-9F8F-3472C2417F17}" type="datetimeFigureOut">
              <a:rPr lang="en-GB" smtClean="0"/>
              <a:t>06/10/2015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772999-B4EB-4AF7-8E77-BB0C53F70596}" type="slidenum">
              <a:rPr lang="en-GB" smtClean="0"/>
              <a:t>‹#›</a:t>
            </a:fld>
            <a:endParaRPr lang="en-GB"/>
          </a:p>
        </p:txBody>
      </p:sp>
    </p:spTree>
    <p:extLst>
      <p:ext uri="{BB962C8B-B14F-4D97-AF65-F5344CB8AC3E}">
        <p14:creationId xmlns:p14="http://schemas.microsoft.com/office/powerpoint/2010/main" val="6644580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005367"/>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Picture Placeholder 7"/>
          <p:cNvSpPr>
            <a:spLocks noGrp="1"/>
          </p:cNvSpPr>
          <p:nvPr>
            <p:ph type="pic" sz="quarter" idx="10"/>
          </p:nvPr>
        </p:nvSpPr>
        <p:spPr>
          <a:xfrm>
            <a:off x="0" y="5884923"/>
            <a:ext cx="9144000" cy="973076"/>
          </a:xfrm>
          <a:prstGeom prst="rect">
            <a:avLst/>
          </a:prstGeom>
        </p:spPr>
        <p:txBody>
          <a:bodyPr vert="horz"/>
          <a:lstStyle/>
          <a:p>
            <a:endParaRPr lang="en-US"/>
          </a:p>
        </p:txBody>
      </p:sp>
    </p:spTree>
    <p:extLst>
      <p:ext uri="{BB962C8B-B14F-4D97-AF65-F5344CB8AC3E}">
        <p14:creationId xmlns:p14="http://schemas.microsoft.com/office/powerpoint/2010/main" val="24976668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7" name="Picture Placeholder 7"/>
          <p:cNvSpPr>
            <a:spLocks noGrp="1"/>
          </p:cNvSpPr>
          <p:nvPr>
            <p:ph type="pic" sz="quarter" idx="10"/>
          </p:nvPr>
        </p:nvSpPr>
        <p:spPr>
          <a:xfrm>
            <a:off x="0" y="5884923"/>
            <a:ext cx="9144000" cy="973076"/>
          </a:xfrm>
          <a:prstGeom prst="rect">
            <a:avLst/>
          </a:prstGeom>
        </p:spPr>
        <p:txBody>
          <a:bodyPr vert="horz"/>
          <a:lstStyle/>
          <a:p>
            <a:endParaRPr lang="en-US"/>
          </a:p>
        </p:txBody>
      </p:sp>
    </p:spTree>
    <p:extLst>
      <p:ext uri="{BB962C8B-B14F-4D97-AF65-F5344CB8AC3E}">
        <p14:creationId xmlns:p14="http://schemas.microsoft.com/office/powerpoint/2010/main" val="25461722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0369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0369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Picture Placeholder 7"/>
          <p:cNvSpPr>
            <a:spLocks noGrp="1"/>
          </p:cNvSpPr>
          <p:nvPr>
            <p:ph type="pic" sz="quarter" idx="10"/>
          </p:nvPr>
        </p:nvSpPr>
        <p:spPr>
          <a:xfrm>
            <a:off x="0" y="5884923"/>
            <a:ext cx="9144000" cy="973076"/>
          </a:xfrm>
          <a:prstGeom prst="rect">
            <a:avLst/>
          </a:prstGeom>
        </p:spPr>
        <p:txBody>
          <a:bodyPr vert="horz"/>
          <a:lstStyle/>
          <a:p>
            <a:endParaRPr lang="en-US"/>
          </a:p>
        </p:txBody>
      </p:sp>
    </p:spTree>
    <p:extLst>
      <p:ext uri="{BB962C8B-B14F-4D97-AF65-F5344CB8AC3E}">
        <p14:creationId xmlns:p14="http://schemas.microsoft.com/office/powerpoint/2010/main" val="21999977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389991"/>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389991"/>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0" name="Picture Placeholder 7"/>
          <p:cNvSpPr>
            <a:spLocks noGrp="1"/>
          </p:cNvSpPr>
          <p:nvPr>
            <p:ph type="pic" sz="quarter" idx="10"/>
          </p:nvPr>
        </p:nvSpPr>
        <p:spPr>
          <a:xfrm>
            <a:off x="0" y="5884923"/>
            <a:ext cx="9144000" cy="973076"/>
          </a:xfrm>
          <a:prstGeom prst="rect">
            <a:avLst/>
          </a:prstGeom>
        </p:spPr>
        <p:txBody>
          <a:bodyPr vert="horz"/>
          <a:lstStyle/>
          <a:p>
            <a:endParaRPr lang="en-US"/>
          </a:p>
        </p:txBody>
      </p:sp>
    </p:spTree>
    <p:extLst>
      <p:ext uri="{BB962C8B-B14F-4D97-AF65-F5344CB8AC3E}">
        <p14:creationId xmlns:p14="http://schemas.microsoft.com/office/powerpoint/2010/main" val="29405126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6" name="Picture Placeholder 7"/>
          <p:cNvSpPr>
            <a:spLocks noGrp="1"/>
          </p:cNvSpPr>
          <p:nvPr>
            <p:ph type="pic" sz="quarter" idx="10"/>
          </p:nvPr>
        </p:nvSpPr>
        <p:spPr>
          <a:xfrm>
            <a:off x="0" y="5884923"/>
            <a:ext cx="9144000" cy="973076"/>
          </a:xfrm>
          <a:prstGeom prst="rect">
            <a:avLst/>
          </a:prstGeom>
        </p:spPr>
        <p:txBody>
          <a:bodyPr vert="horz"/>
          <a:lstStyle/>
          <a:p>
            <a:endParaRPr lang="en-US"/>
          </a:p>
        </p:txBody>
      </p:sp>
    </p:spTree>
    <p:extLst>
      <p:ext uri="{BB962C8B-B14F-4D97-AF65-F5344CB8AC3E}">
        <p14:creationId xmlns:p14="http://schemas.microsoft.com/office/powerpoint/2010/main" val="28743939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Picture Placeholder 7"/>
          <p:cNvSpPr>
            <a:spLocks noGrp="1"/>
          </p:cNvSpPr>
          <p:nvPr>
            <p:ph type="pic" sz="quarter" idx="10"/>
          </p:nvPr>
        </p:nvSpPr>
        <p:spPr>
          <a:xfrm>
            <a:off x="0" y="5884923"/>
            <a:ext cx="9144000" cy="973076"/>
          </a:xfrm>
          <a:prstGeom prst="rect">
            <a:avLst/>
          </a:prstGeom>
        </p:spPr>
        <p:txBody>
          <a:bodyPr vert="horz"/>
          <a:lstStyle/>
          <a:p>
            <a:endParaRPr lang="en-US"/>
          </a:p>
        </p:txBody>
      </p:sp>
    </p:spTree>
    <p:extLst>
      <p:ext uri="{BB962C8B-B14F-4D97-AF65-F5344CB8AC3E}">
        <p14:creationId xmlns:p14="http://schemas.microsoft.com/office/powerpoint/2010/main" val="13980154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1"/>
            <a:ext cx="5111750" cy="5384734"/>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22268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8" name="Picture Placeholder 7"/>
          <p:cNvSpPr>
            <a:spLocks noGrp="1"/>
          </p:cNvSpPr>
          <p:nvPr>
            <p:ph type="pic" sz="quarter" idx="10"/>
          </p:nvPr>
        </p:nvSpPr>
        <p:spPr>
          <a:xfrm>
            <a:off x="0" y="5884923"/>
            <a:ext cx="9144000" cy="973076"/>
          </a:xfrm>
          <a:prstGeom prst="rect">
            <a:avLst/>
          </a:prstGeom>
        </p:spPr>
        <p:txBody>
          <a:bodyPr vert="horz"/>
          <a:lstStyle/>
          <a:p>
            <a:endParaRPr lang="en-US"/>
          </a:p>
        </p:txBody>
      </p:sp>
    </p:spTree>
    <p:extLst>
      <p:ext uri="{BB962C8B-B14F-4D97-AF65-F5344CB8AC3E}">
        <p14:creationId xmlns:p14="http://schemas.microsoft.com/office/powerpoint/2010/main" val="35087931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232780"/>
            <a:ext cx="5486400" cy="566738"/>
          </a:xfrm>
          <a:prstGeom prst="rect">
            <a:avLst/>
          </a:prstGeom>
        </p:spPr>
        <p:txBody>
          <a:bodyPr anchor="b"/>
          <a:lstStyle>
            <a:lvl1pPr algn="l">
              <a:defRPr sz="20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1792288" y="612775"/>
            <a:ext cx="5486400" cy="358926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Click icon to add picture</a:t>
            </a:r>
            <a:endParaRPr lang="en-US"/>
          </a:p>
        </p:txBody>
      </p:sp>
      <p:sp>
        <p:nvSpPr>
          <p:cNvPr id="4" name="Text Placeholder 3"/>
          <p:cNvSpPr>
            <a:spLocks noGrp="1"/>
          </p:cNvSpPr>
          <p:nvPr>
            <p:ph type="body" sz="half" idx="2"/>
          </p:nvPr>
        </p:nvSpPr>
        <p:spPr>
          <a:xfrm>
            <a:off x="1792288" y="479951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8" name="Picture Placeholder 7"/>
          <p:cNvSpPr>
            <a:spLocks noGrp="1"/>
          </p:cNvSpPr>
          <p:nvPr>
            <p:ph type="pic" sz="quarter" idx="10"/>
          </p:nvPr>
        </p:nvSpPr>
        <p:spPr>
          <a:xfrm>
            <a:off x="0" y="5884923"/>
            <a:ext cx="9144000" cy="973076"/>
          </a:xfrm>
          <a:prstGeom prst="rect">
            <a:avLst/>
          </a:prstGeom>
        </p:spPr>
        <p:txBody>
          <a:bodyPr vert="horz"/>
          <a:lstStyle/>
          <a:p>
            <a:endParaRPr lang="en-US"/>
          </a:p>
        </p:txBody>
      </p:sp>
    </p:spTree>
    <p:extLst>
      <p:ext uri="{BB962C8B-B14F-4D97-AF65-F5344CB8AC3E}">
        <p14:creationId xmlns:p14="http://schemas.microsoft.com/office/powerpoint/2010/main" val="20850421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215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208200"/>
            <a:ext cx="8229600" cy="4525963"/>
          </a:xfrm>
          <a:prstGeom prst="rect">
            <a:avLst/>
          </a:prstGeo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1010AA16-282B-A24F-8DAF-52BE37ADB9DE}" type="datetimeFigureOut">
              <a:rPr lang="en-US" smtClean="0">
                <a:solidFill>
                  <a:prstClr val="black"/>
                </a:solidFill>
                <a:latin typeface="Arial"/>
              </a:rPr>
              <a:pPr defTabSz="457200"/>
              <a:t>10/6/2015</a:t>
            </a:fld>
            <a:endParaRPr lang="en-US">
              <a:solidFill>
                <a:prstClr val="black"/>
              </a:solidFill>
              <a:latin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213340DB-B755-1545-A55D-222EF0FE4286}" type="slidenum">
              <a:rPr lang="en-US" smtClean="0">
                <a:solidFill>
                  <a:prstClr val="black"/>
                </a:solidFill>
                <a:latin typeface="Arial"/>
              </a:rPr>
              <a:pPr defTabSz="457200"/>
              <a:t>‹#›</a:t>
            </a:fld>
            <a:endParaRPr lang="en-US">
              <a:solidFill>
                <a:prstClr val="black"/>
              </a:solidFill>
              <a:latin typeface="Arial"/>
            </a:endParaRPr>
          </a:p>
        </p:txBody>
      </p:sp>
    </p:spTree>
    <p:extLst>
      <p:ext uri="{BB962C8B-B14F-4D97-AF65-F5344CB8AC3E}">
        <p14:creationId xmlns:p14="http://schemas.microsoft.com/office/powerpoint/2010/main" val="2484896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9AAF74-7CC0-47F3-9F8F-3472C2417F17}" type="datetimeFigureOut">
              <a:rPr lang="en-GB" smtClean="0"/>
              <a:t>06/10/2015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772999-B4EB-4AF7-8E77-BB0C53F70596}" type="slidenum">
              <a:rPr lang="en-GB" smtClean="0"/>
              <a:t>‹#›</a:t>
            </a:fld>
            <a:endParaRPr lang="en-GB"/>
          </a:p>
        </p:txBody>
      </p:sp>
    </p:spTree>
    <p:extLst>
      <p:ext uri="{BB962C8B-B14F-4D97-AF65-F5344CB8AC3E}">
        <p14:creationId xmlns:p14="http://schemas.microsoft.com/office/powerpoint/2010/main" val="2754077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9AAF74-7CC0-47F3-9F8F-3472C2417F17}" type="datetimeFigureOut">
              <a:rPr lang="en-GB" smtClean="0"/>
              <a:t>06/10/2015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772999-B4EB-4AF7-8E77-BB0C53F70596}" type="slidenum">
              <a:rPr lang="en-GB" smtClean="0"/>
              <a:t>‹#›</a:t>
            </a:fld>
            <a:endParaRPr lang="en-GB"/>
          </a:p>
        </p:txBody>
      </p:sp>
    </p:spTree>
    <p:extLst>
      <p:ext uri="{BB962C8B-B14F-4D97-AF65-F5344CB8AC3E}">
        <p14:creationId xmlns:p14="http://schemas.microsoft.com/office/powerpoint/2010/main" val="3836609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9AAF74-7CC0-47F3-9F8F-3472C2417F17}" type="datetimeFigureOut">
              <a:rPr lang="en-GB" smtClean="0"/>
              <a:t>06/10/2015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772999-B4EB-4AF7-8E77-BB0C53F70596}" type="slidenum">
              <a:rPr lang="en-GB" smtClean="0"/>
              <a:t>‹#›</a:t>
            </a:fld>
            <a:endParaRPr lang="en-GB"/>
          </a:p>
        </p:txBody>
      </p:sp>
    </p:spTree>
    <p:extLst>
      <p:ext uri="{BB962C8B-B14F-4D97-AF65-F5344CB8AC3E}">
        <p14:creationId xmlns:p14="http://schemas.microsoft.com/office/powerpoint/2010/main" val="580667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jpe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1.jpe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9AAF74-7CC0-47F3-9F8F-3472C2417F17}" type="datetimeFigureOut">
              <a:rPr lang="en-GB" smtClean="0"/>
              <a:t>06/10/2015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772999-B4EB-4AF7-8E77-BB0C53F70596}" type="slidenum">
              <a:rPr lang="en-GB" smtClean="0"/>
              <a:t>‹#›</a:t>
            </a:fld>
            <a:endParaRPr lang="en-GB"/>
          </a:p>
        </p:txBody>
      </p:sp>
    </p:spTree>
    <p:extLst>
      <p:ext uri="{BB962C8B-B14F-4D97-AF65-F5344CB8AC3E}">
        <p14:creationId xmlns:p14="http://schemas.microsoft.com/office/powerpoint/2010/main" val="1547208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6" descr="tpz logo white.jpg"/>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0" y="5902195"/>
            <a:ext cx="9144000" cy="955805"/>
          </a:xfrm>
          <a:prstGeom prst="rect">
            <a:avLst/>
          </a:prstGeom>
        </p:spPr>
      </p:pic>
    </p:spTree>
    <p:extLst>
      <p:ext uri="{BB962C8B-B14F-4D97-AF65-F5344CB8AC3E}">
        <p14:creationId xmlns:p14="http://schemas.microsoft.com/office/powerpoint/2010/main" val="39427088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65DD01A1-8426-2840-9F57-87B360F41B0D}" type="datetimeFigureOut">
              <a:rPr lang="en-US" smtClean="0">
                <a:solidFill>
                  <a:prstClr val="black">
                    <a:tint val="75000"/>
                  </a:prstClr>
                </a:solidFill>
                <a:latin typeface="Calibri"/>
              </a:rPr>
              <a:pPr defTabSz="457200"/>
              <a:t>10/6/2015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85D47E5-E169-7E43-B5BB-721742164CBE}" type="slidenum">
              <a:rPr lang="en-US" smtClean="0">
                <a:solidFill>
                  <a:prstClr val="black">
                    <a:tint val="75000"/>
                  </a:prstClr>
                </a:solidFill>
                <a:latin typeface="Calibri"/>
              </a:rPr>
              <a:pPr defTabSz="457200"/>
              <a:t>‹#›</a:t>
            </a:fld>
            <a:endParaRPr lang="en-US">
              <a:solidFill>
                <a:prstClr val="black">
                  <a:tint val="75000"/>
                </a:prstClr>
              </a:solidFill>
              <a:latin typeface="Calibri"/>
            </a:endParaRPr>
          </a:p>
        </p:txBody>
      </p:sp>
    </p:spTree>
    <p:extLst>
      <p:ext uri="{BB962C8B-B14F-4D97-AF65-F5344CB8AC3E}">
        <p14:creationId xmlns:p14="http://schemas.microsoft.com/office/powerpoint/2010/main" val="90642660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6" descr="tpz logo white.jpg"/>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0" y="5902195"/>
            <a:ext cx="9144000" cy="955805"/>
          </a:xfrm>
          <a:prstGeom prst="rect">
            <a:avLst/>
          </a:prstGeom>
        </p:spPr>
      </p:pic>
    </p:spTree>
    <p:extLst>
      <p:ext uri="{BB962C8B-B14F-4D97-AF65-F5344CB8AC3E}">
        <p14:creationId xmlns:p14="http://schemas.microsoft.com/office/powerpoint/2010/main" val="268585712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png"/><Relationship Id="rId7" Type="http://schemas.microsoft.com/office/2007/relationships/hdphoto" Target="../media/hdphoto3.wdp"/><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25.png"/><Relationship Id="rId5" Type="http://schemas.microsoft.com/office/2007/relationships/hdphoto" Target="../media/hdphoto2.wdp"/><Relationship Id="rId4" Type="http://schemas.openxmlformats.org/officeDocument/2006/relationships/image" Target="../media/image24.png"/><Relationship Id="rId9" Type="http://schemas.microsoft.com/office/2007/relationships/hdphoto" Target="../media/hdphoto4.wdp"/></Relationships>
</file>

<file path=ppt/slides/_rels/slide11.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17.xml"/><Relationship Id="rId6" Type="http://schemas.microsoft.com/office/2007/relationships/hdphoto" Target="../media/hdphoto5.wdp"/><Relationship Id="rId5" Type="http://schemas.openxmlformats.org/officeDocument/2006/relationships/image" Target="../media/image28.png"/><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5.png"/><Relationship Id="rId7" Type="http://schemas.microsoft.com/office/2007/relationships/hdphoto" Target="../media/hdphoto7.wdp"/><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31.png"/><Relationship Id="rId5" Type="http://schemas.microsoft.com/office/2007/relationships/hdphoto" Target="../media/hdphoto3.wdp"/><Relationship Id="rId4" Type="http://schemas.openxmlformats.org/officeDocument/2006/relationships/image" Target="../media/image30.png"/><Relationship Id="rId9" Type="http://schemas.microsoft.com/office/2007/relationships/hdphoto" Target="../media/hdphoto8.wdp"/></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68.xml"/><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image" Target="../media/image5.png"/><Relationship Id="rId1" Type="http://schemas.openxmlformats.org/officeDocument/2006/relationships/slideLayout" Target="../slideLayouts/slideLayout68.xml"/><Relationship Id="rId6" Type="http://schemas.microsoft.com/office/2007/relationships/hdphoto" Target="../media/hdphoto10.wdp"/><Relationship Id="rId5" Type="http://schemas.openxmlformats.org/officeDocument/2006/relationships/image" Target="../media/image40.png"/><Relationship Id="rId4" Type="http://schemas.microsoft.com/office/2007/relationships/hdphoto" Target="../media/hdphoto9.wdp"/></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5.png"/><Relationship Id="rId7" Type="http://schemas.microsoft.com/office/2007/relationships/hdphoto" Target="../media/hdphoto12.wdp"/><Relationship Id="rId2" Type="http://schemas.openxmlformats.org/officeDocument/2006/relationships/notesSlide" Target="../notesSlides/notesSlide11.xml"/><Relationship Id="rId1" Type="http://schemas.openxmlformats.org/officeDocument/2006/relationships/slideLayout" Target="../slideLayouts/slideLayout68.xml"/><Relationship Id="rId6" Type="http://schemas.openxmlformats.org/officeDocument/2006/relationships/image" Target="../media/image42.png"/><Relationship Id="rId5" Type="http://schemas.microsoft.com/office/2007/relationships/hdphoto" Target="../media/hdphoto11.wdp"/><Relationship Id="rId4" Type="http://schemas.openxmlformats.org/officeDocument/2006/relationships/image" Target="../media/image41.png"/><Relationship Id="rId9" Type="http://schemas.microsoft.com/office/2007/relationships/hdphoto" Target="../media/hdphoto13.wdp"/></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41.png"/><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6.gif"/><Relationship Id="rId5" Type="http://schemas.openxmlformats.org/officeDocument/2006/relationships/image" Target="../media/image45.gif"/><Relationship Id="rId4" Type="http://schemas.openxmlformats.org/officeDocument/2006/relationships/image" Target="../media/image44.gif"/></Relationships>
</file>

<file path=ppt/slides/_rels/slide19.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5.png"/><Relationship Id="rId7" Type="http://schemas.openxmlformats.org/officeDocument/2006/relationships/image" Target="../media/image50.gif"/><Relationship Id="rId12" Type="http://schemas.openxmlformats.org/officeDocument/2006/relationships/hyperlink" Target="mailto:help@theparentzone.co.u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hyperlink" Target="http://www.thinkuknow.co.uk/14_plus/help/Contact-social-sites/" TargetMode="External"/><Relationship Id="rId5" Type="http://schemas.openxmlformats.org/officeDocument/2006/relationships/image" Target="../media/image48.png"/><Relationship Id="rId10" Type="http://schemas.openxmlformats.org/officeDocument/2006/relationships/hyperlink" Target="http://www.antibullyingpro.com" TargetMode="External"/><Relationship Id="rId4" Type="http://schemas.openxmlformats.org/officeDocument/2006/relationships/image" Target="../media/image47.png"/><Relationship Id="rId9" Type="http://schemas.openxmlformats.org/officeDocument/2006/relationships/hyperlink" Target="http://www.iwf.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www.ceop.police.uk" TargetMode="External"/><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3" y="0"/>
            <a:ext cx="9154183" cy="6850380"/>
          </a:xfrm>
          <a:prstGeom prst="rect">
            <a:avLst/>
          </a:prstGeom>
        </p:spPr>
      </p:pic>
      <p:sp>
        <p:nvSpPr>
          <p:cNvPr id="2" name="Rectangle 1"/>
          <p:cNvSpPr/>
          <p:nvPr/>
        </p:nvSpPr>
        <p:spPr>
          <a:xfrm>
            <a:off x="2081341" y="354200"/>
            <a:ext cx="4572000" cy="3416320"/>
          </a:xfrm>
          <a:prstGeom prst="rect">
            <a:avLst/>
          </a:prstGeom>
        </p:spPr>
        <p:txBody>
          <a:bodyPr>
            <a:spAutoFit/>
          </a:bodyPr>
          <a:lstStyle/>
          <a:p>
            <a:r>
              <a:rPr lang="en-US" sz="5400" b="1" dirty="0">
                <a:solidFill>
                  <a:srgbClr val="873A96"/>
                </a:solidFill>
                <a:latin typeface="Arial"/>
                <a:cs typeface="Arial"/>
              </a:rPr>
              <a:t> </a:t>
            </a:r>
            <a:r>
              <a:rPr lang="en-US" sz="5400" dirty="0">
                <a:solidFill>
                  <a:srgbClr val="873A96"/>
                </a:solidFill>
                <a:cs typeface="Arial"/>
              </a:rPr>
              <a:t>Welcome to </a:t>
            </a:r>
            <a:r>
              <a:rPr lang="en-US" sz="5400" b="1" dirty="0">
                <a:solidFill>
                  <a:srgbClr val="873A96"/>
                </a:solidFill>
                <a:cs typeface="Arial"/>
              </a:rPr>
              <a:t>Parenting</a:t>
            </a:r>
          </a:p>
          <a:p>
            <a:r>
              <a:rPr lang="en-US" sz="5400" i="1" dirty="0">
                <a:solidFill>
                  <a:srgbClr val="873A96"/>
                </a:solidFill>
                <a:cs typeface="Arial"/>
              </a:rPr>
              <a:t>    in the</a:t>
            </a:r>
          </a:p>
          <a:p>
            <a:r>
              <a:rPr lang="en-US" sz="5400" b="1" dirty="0">
                <a:cs typeface="Arial"/>
              </a:rPr>
              <a:t>      Digital Age</a:t>
            </a:r>
            <a:endParaRPr lang="en-GB" sz="5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427" y="1862045"/>
            <a:ext cx="4576444" cy="327668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936" y="1884094"/>
            <a:ext cx="2589483" cy="3426356"/>
          </a:xfrm>
          <a:prstGeom prst="rect">
            <a:avLst/>
          </a:prstGeom>
        </p:spPr>
      </p:pic>
    </p:spTree>
    <p:extLst>
      <p:ext uri="{BB962C8B-B14F-4D97-AF65-F5344CB8AC3E}">
        <p14:creationId xmlns:p14="http://schemas.microsoft.com/office/powerpoint/2010/main" val="2004038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
            <a:ext cx="9144000" cy="6842760"/>
          </a:xfrm>
          <a:prstGeom prst="rect">
            <a:avLst/>
          </a:prstGeom>
        </p:spPr>
      </p:pic>
      <p:sp>
        <p:nvSpPr>
          <p:cNvPr id="2" name="Rectangle 1"/>
          <p:cNvSpPr/>
          <p:nvPr/>
        </p:nvSpPr>
        <p:spPr>
          <a:xfrm>
            <a:off x="1860549" y="406916"/>
            <a:ext cx="7553325" cy="707886"/>
          </a:xfrm>
          <a:prstGeom prst="rect">
            <a:avLst/>
          </a:prstGeom>
        </p:spPr>
        <p:txBody>
          <a:bodyPr wrap="square">
            <a:spAutoFit/>
          </a:bodyPr>
          <a:lstStyle/>
          <a:p>
            <a:r>
              <a:rPr lang="en-US" sz="4000" dirty="0">
                <a:solidFill>
                  <a:srgbClr val="382A00"/>
                </a:solidFill>
                <a:latin typeface="Calibri" panose="020F0502020204030204" pitchFamily="34" charset="0"/>
                <a:ea typeface="+mj-ea"/>
                <a:cs typeface="+mj-cs"/>
              </a:rPr>
              <a:t>Why is </a:t>
            </a:r>
            <a:r>
              <a:rPr lang="en-US" sz="4000" b="1" dirty="0" smtClean="0">
                <a:solidFill>
                  <a:schemeClr val="bg1"/>
                </a:solidFill>
                <a:latin typeface="Calibri" panose="020F0502020204030204" pitchFamily="34" charset="0"/>
                <a:ea typeface="+mj-ea"/>
                <a:cs typeface="Chalkduster"/>
              </a:rPr>
              <a:t>What</a:t>
            </a:r>
            <a:r>
              <a:rPr lang="en-US" sz="4000" dirty="0">
                <a:solidFill>
                  <a:srgbClr val="382A00"/>
                </a:solidFill>
                <a:latin typeface="Calibri" panose="020F0502020204030204" pitchFamily="34" charset="0"/>
                <a:ea typeface="+mj-ea"/>
                <a:cs typeface="+mj-cs"/>
              </a:rPr>
              <a:t> </a:t>
            </a:r>
            <a:r>
              <a:rPr lang="en-US" sz="4000" dirty="0" smtClean="0">
                <a:solidFill>
                  <a:srgbClr val="382A00"/>
                </a:solidFill>
                <a:latin typeface="Calibri" panose="020F0502020204030204" pitchFamily="34" charset="0"/>
                <a:ea typeface="+mj-ea"/>
                <a:cs typeface="+mj-cs"/>
              </a:rPr>
              <a:t>so </a:t>
            </a:r>
            <a:r>
              <a:rPr lang="en-US" sz="4000" dirty="0">
                <a:solidFill>
                  <a:srgbClr val="382A00"/>
                </a:solidFill>
                <a:latin typeface="Calibri" panose="020F0502020204030204" pitchFamily="34" charset="0"/>
                <a:ea typeface="+mj-ea"/>
                <a:cs typeface="+mj-cs"/>
              </a:rPr>
              <a:t>important?</a:t>
            </a:r>
            <a:endParaRPr lang="en-GB" sz="4000" dirty="0">
              <a:latin typeface="Calibri" panose="020F0502020204030204" pitchFamily="34" charset="0"/>
            </a:endParaRPr>
          </a:p>
        </p:txBody>
      </p:sp>
      <p:pic>
        <p:nvPicPr>
          <p:cNvPr id="9220" name="Picture 4"/>
          <p:cNvPicPr>
            <a:picLocks noChangeAspect="1" noChangeArrowheads="1"/>
          </p:cNvPicPr>
          <p:nvPr/>
        </p:nvPicPr>
        <p: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43646" y="1655993"/>
            <a:ext cx="68262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6">
            <a:duotone>
              <a:prstClr val="black"/>
              <a:schemeClr val="accent4">
                <a:tint val="45000"/>
                <a:satMod val="400000"/>
              </a:schemeClr>
            </a:duotone>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63490" y="2968178"/>
            <a:ext cx="68262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8"/>
          <p:cNvPicPr>
            <a:picLocks noChangeAspect="1" noChangeArrowheads="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43644" y="4223307"/>
            <a:ext cx="68262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66285" y="1428646"/>
            <a:ext cx="6152230" cy="3785652"/>
          </a:xfrm>
          <a:prstGeom prst="rect">
            <a:avLst/>
          </a:prstGeom>
          <a:noFill/>
        </p:spPr>
        <p:txBody>
          <a:bodyPr wrap="square" rtlCol="0">
            <a:spAutoFit/>
          </a:bodyPr>
          <a:lstStyle/>
          <a:p>
            <a:r>
              <a:rPr lang="en-US" sz="2400" dirty="0" smtClean="0">
                <a:latin typeface="Calibri"/>
                <a:cs typeface="Calibri"/>
              </a:rPr>
              <a:t>Your child may be involved in illegal activity like downloading pirate material or sharing sexual images of themselves or others</a:t>
            </a:r>
          </a:p>
          <a:p>
            <a:endParaRPr lang="en-US" sz="2400" dirty="0">
              <a:latin typeface="Calibri"/>
              <a:cs typeface="Calibri"/>
            </a:endParaRPr>
          </a:p>
          <a:p>
            <a:r>
              <a:rPr lang="en-US" sz="2400" dirty="0" smtClean="0">
                <a:latin typeface="Calibri"/>
                <a:cs typeface="Calibri"/>
              </a:rPr>
              <a:t>They may be making deliberate or accidental purchases without you knowing</a:t>
            </a:r>
          </a:p>
          <a:p>
            <a:endParaRPr lang="en-US" sz="2400" dirty="0">
              <a:latin typeface="Calibri"/>
              <a:cs typeface="Calibri"/>
            </a:endParaRPr>
          </a:p>
          <a:p>
            <a:r>
              <a:rPr lang="en-US" sz="2400" dirty="0" smtClean="0">
                <a:latin typeface="Calibri"/>
                <a:cs typeface="Calibri"/>
              </a:rPr>
              <a:t>They may be struggling to manage their online friendships and get involved in bullying or harassment</a:t>
            </a:r>
            <a:endParaRPr lang="en-US" sz="2400" dirty="0">
              <a:latin typeface="Calibri"/>
              <a:cs typeface="Calibri"/>
            </a:endParaRPr>
          </a:p>
        </p:txBody>
      </p:sp>
    </p:spTree>
    <p:extLst>
      <p:ext uri="{BB962C8B-B14F-4D97-AF65-F5344CB8AC3E}">
        <p14:creationId xmlns:p14="http://schemas.microsoft.com/office/powerpoint/2010/main" val="2387124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9144000" cy="6842760"/>
          </a:xfrm>
          <a:prstGeom prst="rect">
            <a:avLst/>
          </a:prstGeom>
        </p:spPr>
      </p:pic>
      <p:sp>
        <p:nvSpPr>
          <p:cNvPr id="16" name="Title 1"/>
          <p:cNvSpPr>
            <a:spLocks noGrp="1"/>
          </p:cNvSpPr>
          <p:nvPr>
            <p:ph type="title"/>
          </p:nvPr>
        </p:nvSpPr>
        <p:spPr>
          <a:xfrm>
            <a:off x="1445725" y="235466"/>
            <a:ext cx="6654800" cy="1143000"/>
          </a:xfrm>
        </p:spPr>
        <p:txBody>
          <a:bodyPr/>
          <a:lstStyle/>
          <a:p>
            <a:r>
              <a:rPr lang="en-US" sz="3600" b="1" dirty="0" smtClean="0">
                <a:latin typeface="Calibri" panose="020F0502020204030204" pitchFamily="34" charset="0"/>
              </a:rPr>
              <a:t>How to find out </a:t>
            </a:r>
            <a:r>
              <a:rPr lang="en-US" sz="3600" b="1" dirty="0" smtClean="0">
                <a:solidFill>
                  <a:srgbClr val="CC9900"/>
                </a:solidFill>
                <a:latin typeface="Calibri" panose="020F0502020204030204" pitchFamily="34" charset="0"/>
                <a:cs typeface="Chalkduster"/>
              </a:rPr>
              <a:t>What</a:t>
            </a:r>
            <a:r>
              <a:rPr lang="en-US" sz="3600" b="1" dirty="0" smtClean="0">
                <a:solidFill>
                  <a:srgbClr val="CC9900"/>
                </a:solidFill>
                <a:latin typeface="Calibri" panose="020F0502020204030204" pitchFamily="34" charset="0"/>
              </a:rPr>
              <a:t> </a:t>
            </a:r>
            <a:r>
              <a:rPr lang="en-US" sz="3600" b="1" dirty="0" smtClean="0">
                <a:latin typeface="Calibri" panose="020F0502020204030204" pitchFamily="34" charset="0"/>
              </a:rPr>
              <a:t>your children are doing online</a:t>
            </a:r>
            <a:endParaRPr lang="en-US" sz="3600" b="1" dirty="0">
              <a:latin typeface="Calibri" panose="020F0502020204030204" pitchFamily="34" charset="0"/>
            </a:endParaRPr>
          </a:p>
        </p:txBody>
      </p:sp>
      <p:sp>
        <p:nvSpPr>
          <p:cNvPr id="17" name="TextBox 16"/>
          <p:cNvSpPr txBox="1"/>
          <p:nvPr/>
        </p:nvSpPr>
        <p:spPr>
          <a:xfrm>
            <a:off x="1860514" y="1965663"/>
            <a:ext cx="6161363" cy="752734"/>
          </a:xfrm>
          <a:prstGeom prst="rect">
            <a:avLst/>
          </a:prstGeom>
          <a:noFill/>
        </p:spPr>
        <p:txBody>
          <a:bodyPr wrap="square" lIns="0" tIns="0" rIns="0" bIns="0" rtlCol="0" anchor="ctr" anchorCtr="0">
            <a:noAutofit/>
          </a:bodyPr>
          <a:lstStyle/>
          <a:p>
            <a:pPr lvl="0">
              <a:spcAft>
                <a:spcPts val="400"/>
              </a:spcAft>
              <a:buClr>
                <a:schemeClr val="accent2"/>
              </a:buClr>
            </a:pPr>
            <a:r>
              <a:rPr lang="en-US" sz="2400" dirty="0" smtClean="0">
                <a:latin typeface="Calibri" panose="020F0502020204030204" pitchFamily="34" charset="0"/>
                <a:cs typeface="Arial"/>
              </a:rPr>
              <a:t>Talk to your child about illegal and legal activity online and ask them if they create films</a:t>
            </a:r>
            <a:endParaRPr lang="en-US" sz="2400" dirty="0">
              <a:latin typeface="Calibri" panose="020F0502020204030204" pitchFamily="34" charset="0"/>
              <a:cs typeface="Arial"/>
            </a:endParaRPr>
          </a:p>
        </p:txBody>
      </p:sp>
      <p:sp>
        <p:nvSpPr>
          <p:cNvPr id="18" name="TextBox 17"/>
          <p:cNvSpPr txBox="1"/>
          <p:nvPr/>
        </p:nvSpPr>
        <p:spPr>
          <a:xfrm>
            <a:off x="1860515" y="3016996"/>
            <a:ext cx="6514456" cy="792728"/>
          </a:xfrm>
          <a:prstGeom prst="rect">
            <a:avLst/>
          </a:prstGeom>
          <a:noFill/>
        </p:spPr>
        <p:txBody>
          <a:bodyPr wrap="square" lIns="0" tIns="0" rIns="0" bIns="0" rtlCol="0" anchor="ctr" anchorCtr="0">
            <a:noAutofit/>
          </a:bodyPr>
          <a:lstStyle/>
          <a:p>
            <a:pPr lvl="0">
              <a:spcAft>
                <a:spcPts val="400"/>
              </a:spcAft>
              <a:buClr>
                <a:schemeClr val="accent2"/>
              </a:buClr>
            </a:pPr>
            <a:r>
              <a:rPr lang="en-US" sz="2400" dirty="0" smtClean="0">
                <a:latin typeface="Calibri" panose="020F0502020204030204" pitchFamily="34" charset="0"/>
                <a:cs typeface="Arial"/>
              </a:rPr>
              <a:t>Ask your child about the sort of images they receive and send and find out if they use web cams</a:t>
            </a:r>
            <a:endParaRPr lang="en-US" sz="2400" dirty="0">
              <a:latin typeface="Calibri" panose="020F0502020204030204" pitchFamily="34" charset="0"/>
              <a:cs typeface="Arial"/>
            </a:endParaRPr>
          </a:p>
        </p:txBody>
      </p:sp>
      <p:pic>
        <p:nvPicPr>
          <p:cNvPr id="10243" name="Picture 3"/>
          <p:cNvPicPr>
            <a:picLocks noChangeAspect="1" noChangeArrowheads="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20763" y="2004994"/>
            <a:ext cx="68262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5">
            <a:duotone>
              <a:prstClr val="black"/>
              <a:schemeClr val="accent4">
                <a:tint val="45000"/>
                <a:satMod val="400000"/>
              </a:schemeClr>
            </a:duoton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020763" y="3119301"/>
            <a:ext cx="67627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7">
            <a:duotone>
              <a:prstClr val="black"/>
              <a:schemeClr val="accent4">
                <a:tint val="45000"/>
                <a:satMod val="400000"/>
              </a:schemeClr>
            </a:duotone>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020762" y="4150591"/>
            <a:ext cx="67627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61284" y="3984073"/>
            <a:ext cx="6395382" cy="1200328"/>
          </a:xfrm>
          <a:prstGeom prst="rect">
            <a:avLst/>
          </a:prstGeom>
          <a:noFill/>
        </p:spPr>
        <p:txBody>
          <a:bodyPr wrap="square" rtlCol="0">
            <a:spAutoFit/>
          </a:bodyPr>
          <a:lstStyle/>
          <a:p>
            <a:r>
              <a:rPr lang="en-GB" sz="2400" dirty="0" smtClean="0">
                <a:latin typeface="Calibri" panose="020F0502020204030204" pitchFamily="34" charset="0"/>
              </a:rPr>
              <a:t>Make sure your child knows that they can talk to you if they are feeling pressured into sending or receiving sexual images</a:t>
            </a:r>
            <a:endParaRPr lang="en-GB" sz="2400" dirty="0">
              <a:latin typeface="Calibri" panose="020F0502020204030204" pitchFamily="34" charset="0"/>
            </a:endParaRPr>
          </a:p>
        </p:txBody>
      </p:sp>
    </p:spTree>
    <p:extLst>
      <p:ext uri="{BB962C8B-B14F-4D97-AF65-F5344CB8AC3E}">
        <p14:creationId xmlns:p14="http://schemas.microsoft.com/office/powerpoint/2010/main" val="25077829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
            <a:ext cx="9144000" cy="6842760"/>
          </a:xfrm>
          <a:prstGeom prst="rect">
            <a:avLst/>
          </a:prstGeom>
        </p:spPr>
      </p:pic>
      <p:sp>
        <p:nvSpPr>
          <p:cNvPr id="4" name="Rectangle 3"/>
          <p:cNvSpPr/>
          <p:nvPr/>
        </p:nvSpPr>
        <p:spPr>
          <a:xfrm>
            <a:off x="1771248" y="196304"/>
            <a:ext cx="6029727" cy="1200329"/>
          </a:xfrm>
          <a:prstGeom prst="rect">
            <a:avLst/>
          </a:prstGeom>
        </p:spPr>
        <p:txBody>
          <a:bodyPr wrap="square">
            <a:spAutoFit/>
          </a:bodyPr>
          <a:lstStyle/>
          <a:p>
            <a:pPr algn="ctr"/>
            <a:r>
              <a:rPr lang="en-US" sz="3600" b="1" dirty="0">
                <a:solidFill>
                  <a:srgbClr val="382A00"/>
                </a:solidFill>
                <a:latin typeface="Calibri" panose="020F0502020204030204" pitchFamily="34" charset="0"/>
                <a:ea typeface="+mj-ea"/>
                <a:cs typeface="+mj-cs"/>
              </a:rPr>
              <a:t>What to do if you have</a:t>
            </a:r>
            <a:r>
              <a:rPr lang="en-US" sz="3600" b="1" dirty="0" smtClean="0">
                <a:solidFill>
                  <a:srgbClr val="382A00"/>
                </a:solidFill>
                <a:latin typeface="Calibri" panose="020F0502020204030204" pitchFamily="34" charset="0"/>
                <a:ea typeface="+mj-ea"/>
                <a:cs typeface="+mj-cs"/>
              </a:rPr>
              <a:t> </a:t>
            </a:r>
          </a:p>
          <a:p>
            <a:pPr algn="ctr"/>
            <a:r>
              <a:rPr lang="en-US" sz="3600" b="1" dirty="0" smtClean="0">
                <a:solidFill>
                  <a:srgbClr val="382A00"/>
                </a:solidFill>
                <a:latin typeface="Calibri" panose="020F0502020204030204" pitchFamily="34" charset="0"/>
                <a:ea typeface="+mj-ea"/>
                <a:cs typeface="+mj-cs"/>
              </a:rPr>
              <a:t>a </a:t>
            </a:r>
            <a:r>
              <a:rPr lang="en-US" sz="3600" b="1" dirty="0" smtClean="0">
                <a:solidFill>
                  <a:srgbClr val="CC9900"/>
                </a:solidFill>
                <a:latin typeface="Calibri" panose="020F0502020204030204" pitchFamily="34" charset="0"/>
                <a:ea typeface="+mj-ea"/>
                <a:cs typeface="Chalkduster"/>
              </a:rPr>
              <a:t>What</a:t>
            </a:r>
            <a:r>
              <a:rPr lang="en-US" sz="3600" b="1" dirty="0" smtClean="0">
                <a:solidFill>
                  <a:srgbClr val="382A00"/>
                </a:solidFill>
                <a:latin typeface="Calibri" panose="020F0502020204030204" pitchFamily="34" charset="0"/>
                <a:ea typeface="+mj-ea"/>
                <a:cs typeface="Chalkduster"/>
              </a:rPr>
              <a:t> worry</a:t>
            </a:r>
            <a:endParaRPr lang="en-GB" sz="3600" b="1" dirty="0">
              <a:latin typeface="Calibri" panose="020F0502020204030204" pitchFamily="34" charset="0"/>
            </a:endParaRPr>
          </a:p>
        </p:txBody>
      </p:sp>
      <p:sp>
        <p:nvSpPr>
          <p:cNvPr id="19" name="TextBox 18"/>
          <p:cNvSpPr txBox="1"/>
          <p:nvPr/>
        </p:nvSpPr>
        <p:spPr>
          <a:xfrm>
            <a:off x="1825349" y="2809821"/>
            <a:ext cx="6161363" cy="741954"/>
          </a:xfrm>
          <a:prstGeom prst="rect">
            <a:avLst/>
          </a:prstGeom>
          <a:noFill/>
        </p:spPr>
        <p:txBody>
          <a:bodyPr wrap="square" lIns="0" tIns="0" rIns="0" bIns="0" rtlCol="0" anchor="ctr" anchorCtr="0">
            <a:noAutofit/>
          </a:bodyPr>
          <a:lstStyle/>
          <a:p>
            <a:pPr lvl="0">
              <a:spcAft>
                <a:spcPts val="400"/>
              </a:spcAft>
              <a:buClr>
                <a:schemeClr val="accent2"/>
              </a:buClr>
            </a:pPr>
            <a:r>
              <a:rPr lang="en-US" sz="2400" dirty="0" smtClean="0">
                <a:latin typeface="Calibri" panose="020F0502020204030204" pitchFamily="34" charset="0"/>
                <a:cs typeface="Arial"/>
              </a:rPr>
              <a:t>Check your child’s privacy settings on sites like Facebook and image sharing sites like </a:t>
            </a:r>
            <a:r>
              <a:rPr lang="en-US" sz="2400" dirty="0" err="1" smtClean="0">
                <a:latin typeface="Calibri" panose="020F0502020204030204" pitchFamily="34" charset="0"/>
                <a:cs typeface="Arial"/>
              </a:rPr>
              <a:t>Instagram</a:t>
            </a:r>
            <a:endParaRPr lang="en-US" sz="2400" dirty="0" smtClean="0">
              <a:latin typeface="Calibri" panose="020F0502020204030204" pitchFamily="34" charset="0"/>
              <a:cs typeface="Arial"/>
            </a:endParaRPr>
          </a:p>
        </p:txBody>
      </p:sp>
      <p:sp>
        <p:nvSpPr>
          <p:cNvPr id="5" name="Rectangle 4"/>
          <p:cNvSpPr/>
          <p:nvPr/>
        </p:nvSpPr>
        <p:spPr>
          <a:xfrm>
            <a:off x="1771248" y="1722187"/>
            <a:ext cx="6042300" cy="830997"/>
          </a:xfrm>
          <a:prstGeom prst="rect">
            <a:avLst/>
          </a:prstGeom>
        </p:spPr>
        <p:txBody>
          <a:bodyPr wrap="square">
            <a:spAutoFit/>
          </a:bodyPr>
          <a:lstStyle/>
          <a:p>
            <a:pPr lvl="0">
              <a:spcAft>
                <a:spcPts val="400"/>
              </a:spcAft>
              <a:buClr>
                <a:srgbClr val="999966"/>
              </a:buClr>
            </a:pPr>
            <a:r>
              <a:rPr lang="en-US" sz="2400" dirty="0">
                <a:latin typeface="Calibri" panose="020F0502020204030204" pitchFamily="34" charset="0"/>
                <a:cs typeface="Arial"/>
              </a:rPr>
              <a:t>Turn off in-app purchasing on smartphones and tablets</a:t>
            </a:r>
          </a:p>
        </p:txBody>
      </p:sp>
      <p:sp>
        <p:nvSpPr>
          <p:cNvPr id="21" name="TextBox 20"/>
          <p:cNvSpPr txBox="1"/>
          <p:nvPr/>
        </p:nvSpPr>
        <p:spPr>
          <a:xfrm>
            <a:off x="1823277" y="4047778"/>
            <a:ext cx="6161363" cy="579904"/>
          </a:xfrm>
          <a:prstGeom prst="rect">
            <a:avLst/>
          </a:prstGeom>
          <a:noFill/>
        </p:spPr>
        <p:txBody>
          <a:bodyPr wrap="square" lIns="0" tIns="0" rIns="0" bIns="0" rtlCol="0" anchor="ctr" anchorCtr="0">
            <a:noAutofit/>
          </a:bodyPr>
          <a:lstStyle/>
          <a:p>
            <a:pPr lvl="0">
              <a:spcAft>
                <a:spcPts val="400"/>
              </a:spcAft>
              <a:buClr>
                <a:schemeClr val="accent2"/>
              </a:buClr>
            </a:pPr>
            <a:r>
              <a:rPr lang="en-US" sz="2400" dirty="0" smtClean="0">
                <a:latin typeface="Calibri" panose="020F0502020204030204" pitchFamily="34" charset="0"/>
                <a:cs typeface="Arial"/>
              </a:rPr>
              <a:t>Decide whether you need to involve your child’s school or even the police </a:t>
            </a:r>
            <a:endParaRPr lang="en-US" sz="2400" dirty="0">
              <a:latin typeface="Calibri" panose="020F0502020204030204" pitchFamily="34" charset="0"/>
              <a:cs typeface="Arial"/>
            </a:endParaRPr>
          </a:p>
        </p:txBody>
      </p:sp>
      <p:pic>
        <p:nvPicPr>
          <p:cNvPr id="11268" name="Picture 4"/>
          <p:cNvPicPr>
            <a:picLocks noChangeAspect="1" noChangeArrowheads="1"/>
          </p:cNvPicPr>
          <p:nvPr/>
        </p:nvPicPr>
        <p: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898734" y="1842894"/>
            <a:ext cx="68262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6">
            <a:duotone>
              <a:prstClr val="black"/>
              <a:schemeClr val="accent4">
                <a:tint val="45000"/>
                <a:satMod val="400000"/>
              </a:schemeClr>
            </a:duotone>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898734" y="2888705"/>
            <a:ext cx="68262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8">
            <a:duotone>
              <a:prstClr val="black"/>
              <a:schemeClr val="accent4">
                <a:tint val="45000"/>
                <a:satMod val="400000"/>
              </a:schemeClr>
            </a:duotone>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898734" y="3977863"/>
            <a:ext cx="682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62804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
            <a:ext cx="9144000" cy="6842760"/>
          </a:xfrm>
          <a:prstGeom prst="rect">
            <a:avLst/>
          </a:prstGeom>
        </p:spPr>
      </p:pic>
      <p:sp>
        <p:nvSpPr>
          <p:cNvPr id="3" name="Rectangle 2"/>
          <p:cNvSpPr/>
          <p:nvPr/>
        </p:nvSpPr>
        <p:spPr>
          <a:xfrm>
            <a:off x="1834861" y="69207"/>
            <a:ext cx="6492875" cy="646331"/>
          </a:xfrm>
          <a:prstGeom prst="rect">
            <a:avLst/>
          </a:prstGeom>
        </p:spPr>
        <p:txBody>
          <a:bodyPr wrap="square">
            <a:spAutoFit/>
          </a:bodyPr>
          <a:lstStyle/>
          <a:p>
            <a:pPr defTabSz="457200"/>
            <a:r>
              <a:rPr lang="en-US" sz="3600" b="1" dirty="0">
                <a:solidFill>
                  <a:schemeClr val="accent5"/>
                </a:solidFill>
                <a:latin typeface="Calibri"/>
                <a:cs typeface="Arial"/>
              </a:rPr>
              <a:t>Where</a:t>
            </a:r>
            <a:r>
              <a:rPr lang="en-US" sz="3600" b="1" dirty="0">
                <a:solidFill>
                  <a:srgbClr val="382A00"/>
                </a:solidFill>
                <a:latin typeface="Calibri"/>
              </a:rPr>
              <a:t> do children go online?</a:t>
            </a:r>
            <a:endParaRPr lang="en-GB" sz="3600" b="1" dirty="0">
              <a:solidFill>
                <a:prstClr val="black"/>
              </a:solidFill>
              <a:latin typeface="Calibri"/>
            </a:endParaRPr>
          </a:p>
        </p:txBody>
      </p:sp>
      <p:pic>
        <p:nvPicPr>
          <p:cNvPr id="6" name="Picture 5" descr="googlesearch.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223" y="2162812"/>
            <a:ext cx="2600535" cy="182549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Picture 6" descr="bbfc_15_rating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4202" y="2103287"/>
            <a:ext cx="1992652" cy="199265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Picture 7" descr="whatsapp.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5276" y="2162951"/>
            <a:ext cx="2859721" cy="182535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352641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573"/>
            <a:ext cx="9144000" cy="6842760"/>
          </a:xfrm>
          <a:prstGeom prst="rect">
            <a:avLst/>
          </a:prstGeom>
        </p:spPr>
      </p:pic>
      <p:sp>
        <p:nvSpPr>
          <p:cNvPr id="4" name="Rectangle 3"/>
          <p:cNvSpPr/>
          <p:nvPr/>
        </p:nvSpPr>
        <p:spPr>
          <a:xfrm>
            <a:off x="1681161" y="263084"/>
            <a:ext cx="6530974" cy="646331"/>
          </a:xfrm>
          <a:prstGeom prst="rect">
            <a:avLst/>
          </a:prstGeom>
        </p:spPr>
        <p:txBody>
          <a:bodyPr wrap="square">
            <a:spAutoFit/>
          </a:bodyPr>
          <a:lstStyle/>
          <a:p>
            <a:pPr defTabSz="457200"/>
            <a:r>
              <a:rPr lang="en-US" sz="3600" b="1" dirty="0">
                <a:solidFill>
                  <a:srgbClr val="382A00"/>
                </a:solidFill>
                <a:latin typeface="Calibri" panose="020F0502020204030204" pitchFamily="34" charset="0"/>
              </a:rPr>
              <a:t>Why is </a:t>
            </a:r>
            <a:r>
              <a:rPr lang="en-US" sz="3600" b="1" dirty="0">
                <a:solidFill>
                  <a:srgbClr val="4BACC6"/>
                </a:solidFill>
                <a:latin typeface="Calibri" panose="020F0502020204030204" pitchFamily="34" charset="0"/>
                <a:cs typeface="Chalkduster"/>
              </a:rPr>
              <a:t>Where</a:t>
            </a:r>
            <a:r>
              <a:rPr lang="en-US" sz="3600" b="1" dirty="0">
                <a:solidFill>
                  <a:srgbClr val="382A00"/>
                </a:solidFill>
                <a:latin typeface="Calibri" panose="020F0502020204030204" pitchFamily="34" charset="0"/>
              </a:rPr>
              <a:t> so important?</a:t>
            </a:r>
            <a:endParaRPr lang="en-GB" sz="3600" b="1" dirty="0">
              <a:solidFill>
                <a:prstClr val="black"/>
              </a:solidFill>
              <a:latin typeface="Calibri" panose="020F0502020204030204" pitchFamily="34" charset="0"/>
            </a:endParaRPr>
          </a:p>
        </p:txBody>
      </p:sp>
      <p:pic>
        <p:nvPicPr>
          <p:cNvPr id="3075" name="Picture 3"/>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0163" y="1659561"/>
            <a:ext cx="586968" cy="542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3170" y="2782131"/>
            <a:ext cx="626365" cy="576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58631" y="3976730"/>
            <a:ext cx="620595" cy="57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19318" y="1536676"/>
            <a:ext cx="5999197" cy="3046988"/>
          </a:xfrm>
          <a:prstGeom prst="rect">
            <a:avLst/>
          </a:prstGeom>
          <a:noFill/>
        </p:spPr>
        <p:txBody>
          <a:bodyPr wrap="square" rtlCol="0">
            <a:spAutoFit/>
          </a:bodyPr>
          <a:lstStyle/>
          <a:p>
            <a:pPr defTabSz="457200"/>
            <a:r>
              <a:rPr lang="en-GB" sz="2400" dirty="0" smtClean="0">
                <a:solidFill>
                  <a:prstClr val="black"/>
                </a:solidFill>
                <a:latin typeface="Calibri"/>
                <a:cs typeface="Calibri"/>
              </a:rPr>
              <a:t>They might be visiting sites that are not age appropriate</a:t>
            </a:r>
          </a:p>
          <a:p>
            <a:pPr defTabSz="457200"/>
            <a:endParaRPr lang="en-GB" sz="2400" dirty="0" smtClean="0">
              <a:solidFill>
                <a:prstClr val="black"/>
              </a:solidFill>
              <a:latin typeface="Calibri"/>
              <a:cs typeface="Calibri"/>
            </a:endParaRPr>
          </a:p>
          <a:p>
            <a:pPr defTabSz="457200"/>
            <a:r>
              <a:rPr lang="en-GB" sz="2400" dirty="0" smtClean="0">
                <a:solidFill>
                  <a:prstClr val="black"/>
                </a:solidFill>
                <a:latin typeface="Calibri"/>
                <a:cs typeface="Calibri"/>
              </a:rPr>
              <a:t>They could see upsetting or frightening content</a:t>
            </a:r>
          </a:p>
          <a:p>
            <a:pPr defTabSz="457200"/>
            <a:endParaRPr lang="en-GB" sz="2400" dirty="0" smtClean="0">
              <a:solidFill>
                <a:prstClr val="black"/>
              </a:solidFill>
              <a:latin typeface="Calibri"/>
              <a:cs typeface="Calibri"/>
            </a:endParaRPr>
          </a:p>
          <a:p>
            <a:pPr defTabSz="457200"/>
            <a:r>
              <a:rPr lang="en-GB" sz="2400" dirty="0" smtClean="0">
                <a:solidFill>
                  <a:prstClr val="black"/>
                </a:solidFill>
                <a:latin typeface="Calibri"/>
                <a:cs typeface="Calibri"/>
              </a:rPr>
              <a:t>They could be exposed to advertising including marketing linked to their browsing history</a:t>
            </a:r>
            <a:endParaRPr lang="en-GB" sz="2400" dirty="0">
              <a:solidFill>
                <a:prstClr val="black"/>
              </a:solidFill>
              <a:latin typeface="Calibri"/>
              <a:cs typeface="Calibri"/>
            </a:endParaRPr>
          </a:p>
        </p:txBody>
      </p:sp>
    </p:spTree>
    <p:extLst>
      <p:ext uri="{BB962C8B-B14F-4D97-AF65-F5344CB8AC3E}">
        <p14:creationId xmlns:p14="http://schemas.microsoft.com/office/powerpoint/2010/main" val="1642614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9144000" cy="6842760"/>
          </a:xfrm>
          <a:prstGeom prst="rect">
            <a:avLst/>
          </a:prstGeom>
        </p:spPr>
      </p:pic>
      <p:sp>
        <p:nvSpPr>
          <p:cNvPr id="3" name="Rectangle 2"/>
          <p:cNvSpPr/>
          <p:nvPr/>
        </p:nvSpPr>
        <p:spPr>
          <a:xfrm>
            <a:off x="979889" y="69433"/>
            <a:ext cx="7442200" cy="1200329"/>
          </a:xfrm>
          <a:prstGeom prst="rect">
            <a:avLst/>
          </a:prstGeom>
        </p:spPr>
        <p:txBody>
          <a:bodyPr wrap="square">
            <a:spAutoFit/>
          </a:bodyPr>
          <a:lstStyle/>
          <a:p>
            <a:pPr lvl="0" algn="ctr"/>
            <a:r>
              <a:rPr lang="en-US" sz="3600" b="1" dirty="0">
                <a:solidFill>
                  <a:srgbClr val="382A00"/>
                </a:solidFill>
                <a:latin typeface="Calibri" panose="020F0502020204030204" pitchFamily="34" charset="0"/>
              </a:rPr>
              <a:t>How to find out </a:t>
            </a:r>
            <a:r>
              <a:rPr lang="en-US" sz="3600" b="1" dirty="0">
                <a:solidFill>
                  <a:srgbClr val="4BACC6"/>
                </a:solidFill>
                <a:latin typeface="Calibri" panose="020F0502020204030204" pitchFamily="34" charset="0"/>
                <a:cs typeface="Chalkduster"/>
              </a:rPr>
              <a:t>Where</a:t>
            </a:r>
            <a:r>
              <a:rPr lang="en-US" sz="3600" b="1" dirty="0">
                <a:solidFill>
                  <a:srgbClr val="4BACC6"/>
                </a:solidFill>
                <a:latin typeface="Calibri" panose="020F0502020204030204" pitchFamily="34" charset="0"/>
              </a:rPr>
              <a:t> </a:t>
            </a:r>
            <a:r>
              <a:rPr lang="en-US" sz="3600" b="1" dirty="0">
                <a:solidFill>
                  <a:srgbClr val="382A00"/>
                </a:solidFill>
                <a:latin typeface="Calibri" panose="020F0502020204030204" pitchFamily="34" charset="0"/>
              </a:rPr>
              <a:t>your children go online</a:t>
            </a:r>
          </a:p>
        </p:txBody>
      </p:sp>
      <p:sp>
        <p:nvSpPr>
          <p:cNvPr id="11" name="TextBox 10"/>
          <p:cNvSpPr txBox="1"/>
          <p:nvPr/>
        </p:nvSpPr>
        <p:spPr>
          <a:xfrm>
            <a:off x="1250292" y="1686915"/>
            <a:ext cx="7056225" cy="3570208"/>
          </a:xfrm>
          <a:prstGeom prst="rect">
            <a:avLst/>
          </a:prstGeom>
          <a:noFill/>
        </p:spPr>
        <p:txBody>
          <a:bodyPr wrap="square" rtlCol="0">
            <a:spAutoFit/>
          </a:bodyPr>
          <a:lstStyle/>
          <a:p>
            <a:pPr lvl="1"/>
            <a:r>
              <a:rPr lang="en-GB" sz="2400" dirty="0" smtClean="0">
                <a:latin typeface="Calibri" panose="020F0502020204030204" pitchFamily="34" charset="0"/>
              </a:rPr>
              <a:t>Talk to them about their favourite sites – ask them to show you</a:t>
            </a:r>
          </a:p>
          <a:p>
            <a:pPr lvl="1"/>
            <a:endParaRPr lang="en-GB" sz="2400" dirty="0">
              <a:latin typeface="Calibri" panose="020F0502020204030204" pitchFamily="34" charset="0"/>
            </a:endParaRPr>
          </a:p>
          <a:p>
            <a:pPr lvl="1"/>
            <a:r>
              <a:rPr lang="en-GB" sz="2400" dirty="0" smtClean="0">
                <a:latin typeface="Calibri" panose="020F0502020204030204" pitchFamily="34" charset="0"/>
              </a:rPr>
              <a:t>Look at your child’s browsing history with them</a:t>
            </a:r>
          </a:p>
          <a:p>
            <a:endParaRPr lang="en-GB" sz="2400" dirty="0">
              <a:latin typeface="Calibri" panose="020F0502020204030204" pitchFamily="34" charset="0"/>
            </a:endParaRPr>
          </a:p>
          <a:p>
            <a:pPr lvl="1"/>
            <a:r>
              <a:rPr lang="en-GB" sz="2400" dirty="0" smtClean="0">
                <a:latin typeface="Calibri" panose="020F0502020204030204" pitchFamily="34" charset="0"/>
              </a:rPr>
              <a:t>Get them to show you their favourite videos on You Tube</a:t>
            </a:r>
          </a:p>
          <a:p>
            <a:pPr marL="342900" indent="-342900">
              <a:buFont typeface="Arial" pitchFamily="34" charset="0"/>
              <a:buChar char="•"/>
            </a:pPr>
            <a:endParaRPr lang="en-GB" sz="2000" dirty="0" smtClean="0">
              <a:latin typeface="Calibri" panose="020F0502020204030204" pitchFamily="34" charset="0"/>
            </a:endParaRPr>
          </a:p>
          <a:p>
            <a:pPr lvl="1"/>
            <a:r>
              <a:rPr lang="en-GB" dirty="0">
                <a:latin typeface="Calibri" panose="020F0502020204030204" pitchFamily="34" charset="0"/>
              </a:rPr>
              <a:t> </a:t>
            </a:r>
            <a:r>
              <a:rPr lang="en-GB" dirty="0" smtClean="0">
                <a:latin typeface="Calibri" panose="020F0502020204030204" pitchFamily="34" charset="0"/>
              </a:rPr>
              <a:t>        </a:t>
            </a:r>
            <a:endParaRPr lang="en-GB" sz="2000" b="1" dirty="0"/>
          </a:p>
          <a:p>
            <a:pPr marL="342900" indent="-342900">
              <a:buFont typeface="Arial" pitchFamily="34" charset="0"/>
              <a:buChar char="•"/>
            </a:pPr>
            <a:endParaRPr lang="en-GB" sz="2000" b="1" dirty="0"/>
          </a:p>
        </p:txBody>
      </p:sp>
      <p:pic>
        <p:nvPicPr>
          <p:cNvPr id="4100" name="Picture 4"/>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044618" y="1840538"/>
            <a:ext cx="573108" cy="56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045406" y="2802079"/>
            <a:ext cx="582632" cy="582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7">
            <a:duotone>
              <a:schemeClr val="accent3">
                <a:shade val="45000"/>
                <a:satMod val="135000"/>
              </a:schemeClr>
              <a:prstClr val="white"/>
            </a:duotone>
            <a:extLst>
              <a:ext uri="{BEBA8EAE-BF5A-486C-A8C5-ECC9F3942E4B}">
                <a14:imgProps xmlns:a14="http://schemas.microsoft.com/office/drawing/2010/main">
                  <a14:imgLayer r:embed="rId8">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082148" y="3696215"/>
            <a:ext cx="543729" cy="543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3437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
            <a:ext cx="9144000" cy="6842760"/>
          </a:xfrm>
          <a:prstGeom prst="rect">
            <a:avLst/>
          </a:prstGeom>
        </p:spPr>
      </p:pic>
      <p:sp>
        <p:nvSpPr>
          <p:cNvPr id="4" name="Rectangle 3"/>
          <p:cNvSpPr/>
          <p:nvPr/>
        </p:nvSpPr>
        <p:spPr>
          <a:xfrm>
            <a:off x="1289984" y="141531"/>
            <a:ext cx="6370535" cy="1200329"/>
          </a:xfrm>
          <a:prstGeom prst="rect">
            <a:avLst/>
          </a:prstGeom>
        </p:spPr>
        <p:txBody>
          <a:bodyPr wrap="square">
            <a:spAutoFit/>
          </a:bodyPr>
          <a:lstStyle/>
          <a:p>
            <a:r>
              <a:rPr lang="en-US" sz="3600" dirty="0" smtClean="0">
                <a:solidFill>
                  <a:srgbClr val="382A00"/>
                </a:solidFill>
                <a:latin typeface="Calibri" panose="020F0502020204030204" pitchFamily="34" charset="0"/>
                <a:ea typeface="+mj-ea"/>
                <a:cs typeface="+mj-cs"/>
              </a:rPr>
              <a:t>        </a:t>
            </a:r>
            <a:r>
              <a:rPr lang="en-US" sz="3600" b="1" dirty="0" smtClean="0">
                <a:solidFill>
                  <a:srgbClr val="382A00"/>
                </a:solidFill>
                <a:latin typeface="Calibri" panose="020F0502020204030204" pitchFamily="34" charset="0"/>
                <a:ea typeface="+mj-ea"/>
                <a:cs typeface="+mj-cs"/>
              </a:rPr>
              <a:t>What </a:t>
            </a:r>
            <a:r>
              <a:rPr lang="en-US" sz="3600" b="1" dirty="0">
                <a:solidFill>
                  <a:srgbClr val="382A00"/>
                </a:solidFill>
                <a:latin typeface="Calibri" panose="020F0502020204030204" pitchFamily="34" charset="0"/>
                <a:ea typeface="+mj-ea"/>
                <a:cs typeface="+mj-cs"/>
              </a:rPr>
              <a:t>to do if you </a:t>
            </a:r>
            <a:r>
              <a:rPr lang="en-US" sz="3600" b="1" dirty="0" smtClean="0">
                <a:solidFill>
                  <a:srgbClr val="382A00"/>
                </a:solidFill>
                <a:latin typeface="Calibri" panose="020F0502020204030204" pitchFamily="34" charset="0"/>
                <a:ea typeface="+mj-ea"/>
                <a:cs typeface="+mj-cs"/>
              </a:rPr>
              <a:t>have</a:t>
            </a:r>
            <a:r>
              <a:rPr lang="en-US" sz="3600" b="1" dirty="0">
                <a:solidFill>
                  <a:srgbClr val="382A00"/>
                </a:solidFill>
                <a:latin typeface="Calibri" panose="020F0502020204030204" pitchFamily="34" charset="0"/>
                <a:ea typeface="+mj-ea"/>
                <a:cs typeface="+mj-cs"/>
              </a:rPr>
              <a:t> </a:t>
            </a:r>
            <a:r>
              <a:rPr lang="en-US" sz="3600" b="1" dirty="0" smtClean="0">
                <a:solidFill>
                  <a:srgbClr val="382A00"/>
                </a:solidFill>
                <a:latin typeface="Calibri" panose="020F0502020204030204" pitchFamily="34" charset="0"/>
                <a:ea typeface="+mj-ea"/>
                <a:cs typeface="+mj-cs"/>
              </a:rPr>
              <a:t>a </a:t>
            </a:r>
          </a:p>
          <a:p>
            <a:pPr algn="ctr"/>
            <a:r>
              <a:rPr lang="en-US" sz="3600" b="1" dirty="0" smtClean="0">
                <a:solidFill>
                  <a:srgbClr val="4BACC6"/>
                </a:solidFill>
                <a:latin typeface="Calibri" panose="020F0502020204030204" pitchFamily="34" charset="0"/>
                <a:ea typeface="+mj-ea"/>
                <a:cs typeface="Chalkduster"/>
              </a:rPr>
              <a:t>Where</a:t>
            </a:r>
            <a:r>
              <a:rPr lang="en-US" sz="3600" b="1" dirty="0" smtClean="0">
                <a:solidFill>
                  <a:srgbClr val="382A00"/>
                </a:solidFill>
                <a:latin typeface="Calibri" panose="020F0502020204030204" pitchFamily="34" charset="0"/>
                <a:ea typeface="+mj-ea"/>
                <a:cs typeface="Chalkduster"/>
              </a:rPr>
              <a:t> </a:t>
            </a:r>
            <a:r>
              <a:rPr lang="en-US" sz="3600" b="1" dirty="0">
                <a:solidFill>
                  <a:srgbClr val="382A00"/>
                </a:solidFill>
                <a:latin typeface="Calibri" panose="020F0502020204030204" pitchFamily="34" charset="0"/>
                <a:ea typeface="+mj-ea"/>
                <a:cs typeface="Chalkduster"/>
              </a:rPr>
              <a:t>worry</a:t>
            </a:r>
            <a:r>
              <a:rPr lang="en-US" sz="3600" b="1" dirty="0">
                <a:solidFill>
                  <a:srgbClr val="382A00"/>
                </a:solidFill>
                <a:latin typeface="Calibri" panose="020F0502020204030204" pitchFamily="34" charset="0"/>
                <a:ea typeface="+mj-ea"/>
                <a:cs typeface="+mj-cs"/>
              </a:rPr>
              <a:t> </a:t>
            </a:r>
            <a:endParaRPr lang="en-GB" sz="3600" b="1" dirty="0">
              <a:latin typeface="Calibri" panose="020F0502020204030204" pitchFamily="34" charset="0"/>
            </a:endParaRPr>
          </a:p>
        </p:txBody>
      </p:sp>
      <p:sp>
        <p:nvSpPr>
          <p:cNvPr id="9" name="TextBox 8"/>
          <p:cNvSpPr txBox="1"/>
          <p:nvPr/>
        </p:nvSpPr>
        <p:spPr>
          <a:xfrm>
            <a:off x="1880554" y="1667243"/>
            <a:ext cx="6161363" cy="579904"/>
          </a:xfrm>
          <a:prstGeom prst="rect">
            <a:avLst/>
          </a:prstGeom>
          <a:noFill/>
        </p:spPr>
        <p:txBody>
          <a:bodyPr wrap="square" lIns="0" tIns="0" rIns="0" bIns="0" rtlCol="0" anchor="ctr" anchorCtr="0">
            <a:noAutofit/>
          </a:bodyPr>
          <a:lstStyle/>
          <a:p>
            <a:pPr lvl="0">
              <a:spcAft>
                <a:spcPts val="400"/>
              </a:spcAft>
              <a:buClr>
                <a:schemeClr val="accent2"/>
              </a:buClr>
            </a:pPr>
            <a:r>
              <a:rPr lang="en-US" sz="2400" dirty="0" smtClean="0">
                <a:solidFill>
                  <a:srgbClr val="3F3F3F"/>
                </a:solidFill>
                <a:latin typeface="Calibri" panose="020F0502020204030204" pitchFamily="34" charset="0"/>
                <a:cs typeface="Arial"/>
              </a:rPr>
              <a:t>Agree sites that you’re happy for them to use</a:t>
            </a:r>
            <a:endParaRPr lang="en-US" sz="2400" dirty="0">
              <a:solidFill>
                <a:srgbClr val="3F3F3F"/>
              </a:solidFill>
              <a:latin typeface="Calibri" panose="020F0502020204030204" pitchFamily="34" charset="0"/>
              <a:cs typeface="Arial"/>
            </a:endParaRPr>
          </a:p>
        </p:txBody>
      </p:sp>
      <p:sp>
        <p:nvSpPr>
          <p:cNvPr id="11" name="TextBox 10"/>
          <p:cNvSpPr txBox="1"/>
          <p:nvPr/>
        </p:nvSpPr>
        <p:spPr>
          <a:xfrm>
            <a:off x="1860705" y="2892632"/>
            <a:ext cx="6161363" cy="877409"/>
          </a:xfrm>
          <a:prstGeom prst="rect">
            <a:avLst/>
          </a:prstGeom>
          <a:noFill/>
        </p:spPr>
        <p:txBody>
          <a:bodyPr wrap="square" lIns="0" tIns="0" rIns="0" bIns="0" rtlCol="0" anchor="ctr" anchorCtr="0">
            <a:noAutofit/>
          </a:bodyPr>
          <a:lstStyle/>
          <a:p>
            <a:pPr lvl="0">
              <a:spcAft>
                <a:spcPts val="400"/>
              </a:spcAft>
              <a:buClr>
                <a:schemeClr val="accent2"/>
              </a:buClr>
            </a:pPr>
            <a:r>
              <a:rPr lang="en-US" sz="2400" dirty="0" smtClean="0">
                <a:solidFill>
                  <a:srgbClr val="3F3F3F"/>
                </a:solidFill>
                <a:latin typeface="Calibri" panose="020F0502020204030204" pitchFamily="34" charset="0"/>
                <a:cs typeface="Arial"/>
              </a:rPr>
              <a:t>Set YouTube </a:t>
            </a:r>
            <a:r>
              <a:rPr lang="en-US" sz="2400" dirty="0" err="1" smtClean="0">
                <a:solidFill>
                  <a:srgbClr val="3F3F3F"/>
                </a:solidFill>
                <a:latin typeface="Calibri" panose="020F0502020204030204" pitchFamily="34" charset="0"/>
                <a:cs typeface="Arial"/>
              </a:rPr>
              <a:t>SafetyMode</a:t>
            </a:r>
            <a:r>
              <a:rPr lang="en-US" sz="2400" dirty="0" smtClean="0">
                <a:solidFill>
                  <a:srgbClr val="3F3F3F"/>
                </a:solidFill>
                <a:latin typeface="Calibri" panose="020F0502020204030204" pitchFamily="34" charset="0"/>
                <a:cs typeface="Arial"/>
              </a:rPr>
              <a:t>  and Google </a:t>
            </a:r>
            <a:r>
              <a:rPr lang="en-US" sz="2400" dirty="0" err="1" smtClean="0">
                <a:solidFill>
                  <a:srgbClr val="3F3F3F"/>
                </a:solidFill>
                <a:latin typeface="Calibri" panose="020F0502020204030204" pitchFamily="34" charset="0"/>
                <a:cs typeface="Arial"/>
              </a:rPr>
              <a:t>SafeSearch</a:t>
            </a:r>
            <a:r>
              <a:rPr lang="en-US" sz="2400" dirty="0" smtClean="0">
                <a:solidFill>
                  <a:srgbClr val="3F3F3F"/>
                </a:solidFill>
                <a:latin typeface="Calibri" panose="020F0502020204030204" pitchFamily="34" charset="0"/>
                <a:cs typeface="Arial"/>
              </a:rPr>
              <a:t> to help filter ‘inappropriate content’</a:t>
            </a:r>
            <a:endParaRPr lang="en-US" sz="2400" dirty="0">
              <a:solidFill>
                <a:srgbClr val="3F3F3F"/>
              </a:solidFill>
              <a:latin typeface="Calibri" panose="020F0502020204030204" pitchFamily="34" charset="0"/>
              <a:cs typeface="Arial"/>
            </a:endParaRPr>
          </a:p>
        </p:txBody>
      </p:sp>
      <p:sp>
        <p:nvSpPr>
          <p:cNvPr id="12" name="TextBox 11"/>
          <p:cNvSpPr txBox="1"/>
          <p:nvPr/>
        </p:nvSpPr>
        <p:spPr>
          <a:xfrm>
            <a:off x="1880551" y="4444018"/>
            <a:ext cx="6161363" cy="579904"/>
          </a:xfrm>
          <a:prstGeom prst="rect">
            <a:avLst/>
          </a:prstGeom>
          <a:noFill/>
        </p:spPr>
        <p:txBody>
          <a:bodyPr wrap="square" lIns="0" tIns="0" rIns="0" bIns="0" rtlCol="0" anchor="ctr" anchorCtr="0">
            <a:noAutofit/>
          </a:bodyPr>
          <a:lstStyle/>
          <a:p>
            <a:pPr lvl="0">
              <a:spcAft>
                <a:spcPts val="400"/>
              </a:spcAft>
              <a:buClr>
                <a:schemeClr val="accent2"/>
              </a:buClr>
            </a:pPr>
            <a:r>
              <a:rPr lang="en-US" sz="2400" dirty="0" err="1" smtClean="0">
                <a:solidFill>
                  <a:srgbClr val="3F3F3F"/>
                </a:solidFill>
                <a:latin typeface="Calibri" panose="020F0502020204030204" pitchFamily="34" charset="0"/>
                <a:cs typeface="Arial"/>
              </a:rPr>
              <a:t>Familiarise</a:t>
            </a:r>
            <a:r>
              <a:rPr lang="en-US" sz="2400" dirty="0" smtClean="0">
                <a:solidFill>
                  <a:srgbClr val="3F3F3F"/>
                </a:solidFill>
                <a:latin typeface="Calibri" panose="020F0502020204030204" pitchFamily="34" charset="0"/>
                <a:cs typeface="Arial"/>
              </a:rPr>
              <a:t> yourself with reporting tools on sites like Facebook, YouTube </a:t>
            </a:r>
            <a:endParaRPr lang="en-US" sz="2400" dirty="0">
              <a:solidFill>
                <a:srgbClr val="3F3F3F"/>
              </a:solidFill>
              <a:latin typeface="Calibri" panose="020F0502020204030204" pitchFamily="34" charset="0"/>
              <a:cs typeface="Arial"/>
            </a:endParaRPr>
          </a:p>
        </p:txBody>
      </p:sp>
      <p:pic>
        <p:nvPicPr>
          <p:cNvPr id="9219" name="Picture 3"/>
          <p:cNvPicPr>
            <a:picLocks noChangeAspect="1" noChangeArrowheads="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98527" y="1633570"/>
            <a:ext cx="682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94196" y="3011684"/>
            <a:ext cx="6826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8">
            <a:duotone>
              <a:schemeClr val="accent3">
                <a:shade val="45000"/>
                <a:satMod val="135000"/>
              </a:schemeClr>
              <a:prstClr val="white"/>
            </a:duotone>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78684" y="4395832"/>
            <a:ext cx="68262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144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42760"/>
          </a:xfrm>
          <a:prstGeom prst="rect">
            <a:avLst/>
          </a:prstGeom>
        </p:spPr>
      </p:pic>
      <p:sp>
        <p:nvSpPr>
          <p:cNvPr id="2" name="Rectangle 1"/>
          <p:cNvSpPr/>
          <p:nvPr/>
        </p:nvSpPr>
        <p:spPr>
          <a:xfrm>
            <a:off x="2748394" y="738066"/>
            <a:ext cx="4026477" cy="2308324"/>
          </a:xfrm>
          <a:prstGeom prst="rect">
            <a:avLst/>
          </a:prstGeom>
        </p:spPr>
        <p:txBody>
          <a:bodyPr wrap="square">
            <a:spAutoFit/>
          </a:bodyPr>
          <a:lstStyle/>
          <a:p>
            <a:r>
              <a:rPr lang="en-US" sz="3600" b="1" dirty="0" smtClean="0">
                <a:cs typeface="Arial"/>
              </a:rPr>
              <a:t>      What </a:t>
            </a:r>
            <a:r>
              <a:rPr lang="en-US" sz="3600" b="1" dirty="0">
                <a:cs typeface="Arial"/>
              </a:rPr>
              <a:t>next?</a:t>
            </a:r>
            <a:r>
              <a:rPr lang="en-GB" sz="3600" dirty="0">
                <a:cs typeface="Arial"/>
              </a:rPr>
              <a:t/>
            </a:r>
            <a:br>
              <a:rPr lang="en-GB" sz="3600" dirty="0">
                <a:cs typeface="Arial"/>
              </a:rPr>
            </a:br>
            <a:r>
              <a:rPr lang="en-GB" sz="3600" dirty="0" smtClean="0">
                <a:cs typeface="Arial"/>
              </a:rPr>
              <a:t>        </a:t>
            </a:r>
            <a:r>
              <a:rPr lang="en-US" sz="3600" dirty="0" smtClean="0">
                <a:cs typeface="Arial"/>
              </a:rPr>
              <a:t>Using </a:t>
            </a:r>
            <a:r>
              <a:rPr lang="en-US" sz="3600" dirty="0">
                <a:cs typeface="Arial"/>
              </a:rPr>
              <a:t>the </a:t>
            </a:r>
            <a:r>
              <a:rPr lang="en-US" sz="3600" b="1" dirty="0" smtClean="0"/>
              <a:t/>
            </a:r>
            <a:br>
              <a:rPr lang="en-US" sz="3600" b="1" dirty="0" smtClean="0"/>
            </a:br>
            <a:r>
              <a:rPr lang="en-US" sz="3600" b="1" dirty="0" smtClean="0">
                <a:solidFill>
                  <a:srgbClr val="873A96"/>
                </a:solidFill>
                <a:cs typeface="Arial"/>
              </a:rPr>
              <a:t>Who</a:t>
            </a:r>
            <a:r>
              <a:rPr lang="en-US" sz="3600" b="1" dirty="0">
                <a:solidFill>
                  <a:srgbClr val="873A96"/>
                </a:solidFill>
                <a:cs typeface="Arial"/>
              </a:rPr>
              <a:t>,</a:t>
            </a:r>
            <a:r>
              <a:rPr lang="en-US" sz="3600" b="1" dirty="0">
                <a:solidFill>
                  <a:srgbClr val="873A96"/>
                </a:solidFill>
              </a:rPr>
              <a:t> </a:t>
            </a:r>
            <a:r>
              <a:rPr lang="en-US" sz="3600" b="1" dirty="0" smtClean="0">
                <a:solidFill>
                  <a:srgbClr val="873A96"/>
                </a:solidFill>
                <a:cs typeface="Arial"/>
              </a:rPr>
              <a:t>What</a:t>
            </a:r>
            <a:r>
              <a:rPr lang="en-US" sz="3600" b="1" dirty="0" smtClean="0">
                <a:solidFill>
                  <a:srgbClr val="873A96"/>
                </a:solidFill>
              </a:rPr>
              <a:t>, Where</a:t>
            </a:r>
            <a:r>
              <a:rPr lang="en-US" sz="3600" b="1" dirty="0"/>
              <a:t/>
            </a:r>
            <a:br>
              <a:rPr lang="en-US" sz="3600" b="1" dirty="0"/>
            </a:br>
            <a:r>
              <a:rPr lang="en-US" sz="3600" dirty="0">
                <a:cs typeface="Arial"/>
              </a:rPr>
              <a:t>approach at home</a:t>
            </a:r>
            <a:endParaRPr lang="en-GB" sz="3600" dirty="0"/>
          </a:p>
        </p:txBody>
      </p:sp>
      <p:sp>
        <p:nvSpPr>
          <p:cNvPr id="5" name="Content Placeholder 2"/>
          <p:cNvSpPr>
            <a:spLocks noGrp="1"/>
          </p:cNvSpPr>
          <p:nvPr>
            <p:ph idx="1"/>
          </p:nvPr>
        </p:nvSpPr>
        <p:spPr>
          <a:xfrm>
            <a:off x="1681078" y="3776835"/>
            <a:ext cx="5963704" cy="825145"/>
          </a:xfrm>
        </p:spPr>
        <p:txBody>
          <a:bodyPr>
            <a:normAutofit/>
          </a:bodyPr>
          <a:lstStyle/>
          <a:p>
            <a:pPr marL="0" indent="0" algn="ctr">
              <a:buNone/>
            </a:pPr>
            <a:r>
              <a:rPr lang="en-US" sz="2400" dirty="0" smtClean="0"/>
              <a:t>Here </a:t>
            </a:r>
            <a:r>
              <a:rPr lang="en-US" sz="2400" dirty="0"/>
              <a:t>are some simple </a:t>
            </a:r>
            <a:r>
              <a:rPr lang="en-US" sz="2400" dirty="0" smtClean="0"/>
              <a:t>ideas…</a:t>
            </a:r>
          </a:p>
          <a:p>
            <a:pPr marL="0" indent="0">
              <a:buNone/>
            </a:pPr>
            <a:endParaRPr lang="en-GB" sz="2000" dirty="0" smtClean="0"/>
          </a:p>
          <a:p>
            <a:pPr marL="0" indent="0">
              <a:buNone/>
            </a:pPr>
            <a:endParaRPr lang="en-US" sz="2400" dirty="0"/>
          </a:p>
        </p:txBody>
      </p:sp>
      <p:pic>
        <p:nvPicPr>
          <p:cNvPr id="6" name="Picture 8"/>
          <p:cNvPicPr>
            <a:picLocks noChangeAspect="1" noChangeArrowheads="1"/>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28423" y="413581"/>
            <a:ext cx="1304997" cy="129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a:duotone>
              <a:prstClr val="black"/>
              <a:schemeClr val="accent5">
                <a:tint val="45000"/>
                <a:satMod val="400000"/>
              </a:schemeClr>
            </a:duotone>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7567521" y="403346"/>
            <a:ext cx="1283250" cy="128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25766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42760"/>
          </a:xfrm>
          <a:prstGeom prst="rect">
            <a:avLst/>
          </a:prstGeom>
        </p:spPr>
      </p:pic>
      <p:sp>
        <p:nvSpPr>
          <p:cNvPr id="2" name="TextBox 1"/>
          <p:cNvSpPr txBox="1"/>
          <p:nvPr/>
        </p:nvSpPr>
        <p:spPr>
          <a:xfrm>
            <a:off x="2341818" y="180404"/>
            <a:ext cx="4822554" cy="707886"/>
          </a:xfrm>
          <a:prstGeom prst="rect">
            <a:avLst/>
          </a:prstGeom>
          <a:noFill/>
        </p:spPr>
        <p:txBody>
          <a:bodyPr wrap="square" rtlCol="0">
            <a:spAutoFit/>
          </a:bodyPr>
          <a:lstStyle/>
          <a:p>
            <a:r>
              <a:rPr lang="en-GB" sz="4000" b="1" dirty="0" smtClean="0"/>
              <a:t>When You </a:t>
            </a:r>
            <a:r>
              <a:rPr lang="en-GB" sz="4000" b="1" dirty="0"/>
              <a:t>G</a:t>
            </a:r>
            <a:r>
              <a:rPr lang="en-GB" sz="4000" b="1" dirty="0" smtClean="0"/>
              <a:t>et </a:t>
            </a:r>
            <a:r>
              <a:rPr lang="en-GB" sz="4000" b="1" dirty="0"/>
              <a:t>H</a:t>
            </a:r>
            <a:r>
              <a:rPr lang="en-GB" sz="4000" b="1" dirty="0" smtClean="0"/>
              <a:t>ome</a:t>
            </a:r>
            <a:endParaRPr lang="en-GB" sz="4000" b="1" dirty="0"/>
          </a:p>
        </p:txBody>
      </p:sp>
      <p:sp>
        <p:nvSpPr>
          <p:cNvPr id="5" name="Rounded Rectangle 4"/>
          <p:cNvSpPr/>
          <p:nvPr/>
        </p:nvSpPr>
        <p:spPr>
          <a:xfrm>
            <a:off x="293016" y="1151014"/>
            <a:ext cx="8661400" cy="1333500"/>
          </a:xfrm>
          <a:prstGeom prst="roundRect">
            <a:avLst/>
          </a:prstGeom>
          <a:solidFill>
            <a:srgbClr val="873A96">
              <a:alpha val="49000"/>
            </a:srgb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a:buChar char="•"/>
            </a:pPr>
            <a:endParaRPr lang="en-US">
              <a:ln>
                <a:solidFill>
                  <a:srgbClr val="873A96"/>
                </a:solidFill>
              </a:ln>
              <a:solidFill>
                <a:srgbClr val="873A96"/>
              </a:solidFill>
            </a:endParaRPr>
          </a:p>
        </p:txBody>
      </p:sp>
      <p:sp>
        <p:nvSpPr>
          <p:cNvPr id="6" name="Rounded Rectangle 5"/>
          <p:cNvSpPr/>
          <p:nvPr/>
        </p:nvSpPr>
        <p:spPr>
          <a:xfrm>
            <a:off x="293016" y="2633255"/>
            <a:ext cx="8661400" cy="1333500"/>
          </a:xfrm>
          <a:prstGeom prst="roundRect">
            <a:avLst/>
          </a:prstGeom>
          <a:solidFill>
            <a:srgbClr val="4F8D30">
              <a:alpha val="34000"/>
            </a:srgbClr>
          </a:solidFill>
          <a:ln>
            <a:solidFill>
              <a:srgbClr val="215968"/>
            </a:solidFill>
          </a:ln>
        </p:spPr>
        <p:style>
          <a:lnRef idx="1">
            <a:schemeClr val="accent1"/>
          </a:lnRef>
          <a:fillRef idx="3">
            <a:schemeClr val="accent1"/>
          </a:fillRef>
          <a:effectRef idx="2">
            <a:schemeClr val="accent1"/>
          </a:effectRef>
          <a:fontRef idx="minor">
            <a:schemeClr val="lt1"/>
          </a:fontRef>
        </p:style>
        <p:txBody>
          <a:bodyPr rtlCol="0" anchor="ctr"/>
          <a:lstStyle/>
          <a:p>
            <a:pPr lvl="4"/>
            <a:r>
              <a:rPr lang="en-US" dirty="0">
                <a:solidFill>
                  <a:srgbClr val="F1ECDD"/>
                </a:solidFill>
              </a:rPr>
              <a:t>Get them to tell you </a:t>
            </a:r>
            <a:r>
              <a:rPr lang="en-US" b="1" dirty="0">
                <a:solidFill>
                  <a:srgbClr val="F1ECDD"/>
                </a:solidFill>
                <a:latin typeface="Arial"/>
                <a:cs typeface="Arial"/>
              </a:rPr>
              <a:t>where</a:t>
            </a:r>
            <a:r>
              <a:rPr lang="en-US" dirty="0">
                <a:solidFill>
                  <a:srgbClr val="F1ECDD"/>
                </a:solidFill>
              </a:rPr>
              <a:t> they go online – have they signed up for any commercial websites, have they been to any sites that have upset them are they sent links to sites that they then visit?</a:t>
            </a:r>
          </a:p>
        </p:txBody>
      </p:sp>
      <p:sp>
        <p:nvSpPr>
          <p:cNvPr id="7" name="Rounded Rectangle 6"/>
          <p:cNvSpPr/>
          <p:nvPr/>
        </p:nvSpPr>
        <p:spPr>
          <a:xfrm>
            <a:off x="293016" y="4071257"/>
            <a:ext cx="8661400" cy="1333500"/>
          </a:xfrm>
          <a:prstGeom prst="roundRect">
            <a:avLst/>
          </a:prstGeom>
          <a:solidFill>
            <a:schemeClr val="accent1">
              <a:lumMod val="75000"/>
              <a:alpha val="60000"/>
            </a:schemeClr>
          </a:solidFill>
          <a:ln>
            <a:solidFill>
              <a:srgbClr val="62393C"/>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a:buChar char="•"/>
            </a:pPr>
            <a:endParaRPr lang="en-US"/>
          </a:p>
        </p:txBody>
      </p:sp>
      <p:sp>
        <p:nvSpPr>
          <p:cNvPr id="8" name="TextBox 7"/>
          <p:cNvSpPr txBox="1"/>
          <p:nvPr/>
        </p:nvSpPr>
        <p:spPr>
          <a:xfrm>
            <a:off x="2222594" y="1252096"/>
            <a:ext cx="6273800" cy="1477328"/>
          </a:xfrm>
          <a:prstGeom prst="rect">
            <a:avLst/>
          </a:prstGeom>
          <a:noFill/>
        </p:spPr>
        <p:txBody>
          <a:bodyPr wrap="square" rtlCol="0">
            <a:spAutoFit/>
          </a:bodyPr>
          <a:lstStyle/>
          <a:p>
            <a:r>
              <a:rPr lang="en-US" dirty="0" smtClean="0">
                <a:solidFill>
                  <a:srgbClr val="F1ECDD"/>
                </a:solidFill>
              </a:rPr>
              <a:t>Ask your children </a:t>
            </a:r>
            <a:r>
              <a:rPr lang="en-US" b="1" dirty="0" smtClean="0">
                <a:solidFill>
                  <a:srgbClr val="F1ECDD"/>
                </a:solidFill>
                <a:latin typeface="Arial"/>
                <a:cs typeface="Arial"/>
              </a:rPr>
              <a:t>who</a:t>
            </a:r>
            <a:r>
              <a:rPr lang="en-US" dirty="0" smtClean="0">
                <a:solidFill>
                  <a:srgbClr val="F1ECDD"/>
                </a:solidFill>
              </a:rPr>
              <a:t> they talk to online – remember to ask if they have friends they only know online, people they play games with online but don’t know and if they talk to anyone that upsets or worries them</a:t>
            </a:r>
          </a:p>
          <a:p>
            <a:endParaRPr lang="en-US" dirty="0">
              <a:solidFill>
                <a:srgbClr val="F1ECDD"/>
              </a:solidFill>
            </a:endParaRPr>
          </a:p>
        </p:txBody>
      </p:sp>
      <p:sp>
        <p:nvSpPr>
          <p:cNvPr id="9" name="Rectangle 8"/>
          <p:cNvSpPr/>
          <p:nvPr/>
        </p:nvSpPr>
        <p:spPr>
          <a:xfrm>
            <a:off x="2222594" y="4276342"/>
            <a:ext cx="6203467" cy="923330"/>
          </a:xfrm>
          <a:prstGeom prst="rect">
            <a:avLst/>
          </a:prstGeom>
        </p:spPr>
        <p:txBody>
          <a:bodyPr wrap="square">
            <a:spAutoFit/>
          </a:bodyPr>
          <a:lstStyle/>
          <a:p>
            <a:r>
              <a:rPr lang="en-US" dirty="0">
                <a:solidFill>
                  <a:srgbClr val="F1ECDD"/>
                </a:solidFill>
              </a:rPr>
              <a:t>Find out </a:t>
            </a:r>
            <a:r>
              <a:rPr lang="en-US" b="1" dirty="0">
                <a:solidFill>
                  <a:srgbClr val="F1ECDD"/>
                </a:solidFill>
                <a:latin typeface="Arial"/>
                <a:cs typeface="Arial"/>
              </a:rPr>
              <a:t>what</a:t>
            </a:r>
            <a:r>
              <a:rPr lang="en-US" b="1" dirty="0">
                <a:solidFill>
                  <a:srgbClr val="F1ECDD"/>
                </a:solidFill>
              </a:rPr>
              <a:t> </a:t>
            </a:r>
            <a:r>
              <a:rPr lang="en-US" dirty="0">
                <a:solidFill>
                  <a:srgbClr val="F1ECDD"/>
                </a:solidFill>
              </a:rPr>
              <a:t>they do online – do they share pictures of themselves, are they always kind to other people online, do they ‘hack’ their friends accounts or post comments on </a:t>
            </a:r>
            <a:r>
              <a:rPr lang="en-US" dirty="0" smtClean="0">
                <a:solidFill>
                  <a:srgbClr val="F1ECDD"/>
                </a:solidFill>
              </a:rPr>
              <a:t>YouTube</a:t>
            </a:r>
            <a:endParaRPr lang="en-US" dirty="0">
              <a:solidFill>
                <a:srgbClr val="F1ECDD"/>
              </a:solidFill>
            </a:endParaRPr>
          </a:p>
        </p:txBody>
      </p:sp>
      <p:pic>
        <p:nvPicPr>
          <p:cNvPr id="10" name="Picture 7" descr="C:\Users\Jemma Haley\Dropbox\Parent Focus 2\Office and project m'ment\Templates\TPZ PowerPoint assets\pebble purple.gif"/>
          <p:cNvPicPr>
            <a:picLocks noChangeAspect="1" noChangeArrowheads="1"/>
          </p:cNvPicPr>
          <p:nvPr/>
        </p:nvPicPr>
        <p:blipFill>
          <a:blip r:embed="rId4"/>
          <a:stretch>
            <a:fillRect/>
          </a:stretch>
        </p:blipFill>
        <p:spPr bwMode="auto">
          <a:xfrm>
            <a:off x="387007" y="1182764"/>
            <a:ext cx="1187981" cy="127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descr="C:\Users\Jemma Haley\Dropbox\Parent Focus 2\Office and project m'ment\Templates\TPZ PowerPoint assets\pebble.gif"/>
          <p:cNvPicPr>
            <a:picLocks noChangeAspect="1" noChangeArrowheads="1"/>
          </p:cNvPicPr>
          <p:nvPr/>
        </p:nvPicPr>
        <p:blipFill>
          <a:blip r:embed="rId5"/>
          <a:stretch>
            <a:fillRect/>
          </a:stretch>
        </p:blipFill>
        <p:spPr bwMode="auto">
          <a:xfrm>
            <a:off x="393083" y="2671502"/>
            <a:ext cx="1175827" cy="12570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Jemma Haley\Dropbox\Parent Focus 2\Office and project m'ment\Templates\TPZ PowerPoint assets\pebble ochre.gif"/>
          <p:cNvPicPr>
            <a:picLocks noChangeAspect="1" noChangeArrowheads="1"/>
          </p:cNvPicPr>
          <p:nvPr/>
        </p:nvPicPr>
        <p:blipFill>
          <a:blip r:embed="rId6"/>
          <a:stretch>
            <a:fillRect/>
          </a:stretch>
        </p:blipFill>
        <p:spPr bwMode="auto">
          <a:xfrm>
            <a:off x="385204" y="4091250"/>
            <a:ext cx="1247380" cy="13335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01961" y="1548909"/>
            <a:ext cx="1295936" cy="584776"/>
          </a:xfrm>
          <a:prstGeom prst="rect">
            <a:avLst/>
          </a:prstGeom>
          <a:noFill/>
        </p:spPr>
        <p:txBody>
          <a:bodyPr wrap="square" rtlCol="0">
            <a:spAutoFit/>
          </a:bodyPr>
          <a:lstStyle/>
          <a:p>
            <a:r>
              <a:rPr lang="en-US" sz="3200" b="1" dirty="0" smtClean="0">
                <a:solidFill>
                  <a:schemeClr val="bg1"/>
                </a:solidFill>
                <a:latin typeface="Arial"/>
                <a:cs typeface="Arial"/>
              </a:rPr>
              <a:t>W</a:t>
            </a:r>
            <a:r>
              <a:rPr lang="en-US" sz="3200" dirty="0" smtClean="0">
                <a:solidFill>
                  <a:schemeClr val="bg1"/>
                </a:solidFill>
                <a:latin typeface="Arial"/>
                <a:cs typeface="Arial"/>
              </a:rPr>
              <a:t>ho</a:t>
            </a:r>
            <a:endParaRPr lang="en-US" sz="3200" dirty="0">
              <a:solidFill>
                <a:schemeClr val="bg1"/>
              </a:solidFill>
              <a:latin typeface="Arial"/>
              <a:cs typeface="Arial"/>
            </a:endParaRPr>
          </a:p>
        </p:txBody>
      </p:sp>
      <p:sp>
        <p:nvSpPr>
          <p:cNvPr id="3" name="Rectangle 2"/>
          <p:cNvSpPr/>
          <p:nvPr/>
        </p:nvSpPr>
        <p:spPr>
          <a:xfrm>
            <a:off x="293016" y="2997098"/>
            <a:ext cx="1544883" cy="584775"/>
          </a:xfrm>
          <a:prstGeom prst="rect">
            <a:avLst/>
          </a:prstGeom>
        </p:spPr>
        <p:txBody>
          <a:bodyPr wrap="square">
            <a:spAutoFit/>
          </a:bodyPr>
          <a:lstStyle/>
          <a:p>
            <a:r>
              <a:rPr lang="en-US" sz="3200" b="1" dirty="0">
                <a:solidFill>
                  <a:schemeClr val="bg1"/>
                </a:solidFill>
                <a:latin typeface="Arial"/>
                <a:cs typeface="Arial"/>
              </a:rPr>
              <a:t>W</a:t>
            </a:r>
            <a:r>
              <a:rPr lang="en-US" sz="3200" dirty="0">
                <a:solidFill>
                  <a:schemeClr val="bg1"/>
                </a:solidFill>
                <a:latin typeface="Arial"/>
                <a:cs typeface="Arial"/>
              </a:rPr>
              <a:t>here</a:t>
            </a:r>
          </a:p>
        </p:txBody>
      </p:sp>
      <p:sp>
        <p:nvSpPr>
          <p:cNvPr id="14" name="TextBox 13"/>
          <p:cNvSpPr txBox="1"/>
          <p:nvPr/>
        </p:nvSpPr>
        <p:spPr>
          <a:xfrm>
            <a:off x="385204" y="4465250"/>
            <a:ext cx="1837390" cy="584776"/>
          </a:xfrm>
          <a:prstGeom prst="rect">
            <a:avLst/>
          </a:prstGeom>
          <a:noFill/>
        </p:spPr>
        <p:txBody>
          <a:bodyPr wrap="square" rtlCol="0">
            <a:spAutoFit/>
          </a:bodyPr>
          <a:lstStyle/>
          <a:p>
            <a:r>
              <a:rPr lang="en-US" sz="3200" b="1" dirty="0" smtClean="0">
                <a:solidFill>
                  <a:schemeClr val="bg1"/>
                </a:solidFill>
                <a:latin typeface="Arial"/>
                <a:cs typeface="Arial"/>
              </a:rPr>
              <a:t>W</a:t>
            </a:r>
            <a:r>
              <a:rPr lang="en-US" sz="3200" dirty="0" smtClean="0">
                <a:solidFill>
                  <a:schemeClr val="bg1"/>
                </a:solidFill>
                <a:latin typeface="Arial"/>
                <a:cs typeface="Arial"/>
              </a:rPr>
              <a:t>hat</a:t>
            </a:r>
            <a:endParaRPr lang="en-US" sz="3200" dirty="0">
              <a:solidFill>
                <a:schemeClr val="bg1"/>
              </a:solidFill>
              <a:latin typeface="Arial"/>
              <a:cs typeface="Arial"/>
            </a:endParaRPr>
          </a:p>
        </p:txBody>
      </p:sp>
    </p:spTree>
    <p:extLst>
      <p:ext uri="{BB962C8B-B14F-4D97-AF65-F5344CB8AC3E}">
        <p14:creationId xmlns:p14="http://schemas.microsoft.com/office/powerpoint/2010/main" val="2168825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42760"/>
          </a:xfrm>
          <a:prstGeom prst="rect">
            <a:avLst/>
          </a:prstGeom>
        </p:spPr>
      </p:pic>
      <p:sp>
        <p:nvSpPr>
          <p:cNvPr id="3" name="Title 1"/>
          <p:cNvSpPr>
            <a:spLocks noGrp="1"/>
          </p:cNvSpPr>
          <p:nvPr>
            <p:ph type="title"/>
          </p:nvPr>
        </p:nvSpPr>
        <p:spPr>
          <a:xfrm>
            <a:off x="2567587" y="0"/>
            <a:ext cx="4686300" cy="1143000"/>
          </a:xfrm>
        </p:spPr>
        <p:txBody>
          <a:bodyPr>
            <a:normAutofit/>
          </a:bodyPr>
          <a:lstStyle/>
          <a:p>
            <a:r>
              <a:rPr lang="en-US" sz="3600" b="1" dirty="0" smtClean="0">
                <a:latin typeface="+mn-lt"/>
                <a:cs typeface="Arial"/>
              </a:rPr>
              <a:t>Reporting Concerns</a:t>
            </a:r>
            <a:endParaRPr lang="en-US" sz="3600" b="1" dirty="0">
              <a:latin typeface="+mn-lt"/>
              <a:cs typeface="Arial"/>
            </a:endParaRPr>
          </a:p>
        </p:txBody>
      </p:sp>
      <p:pic>
        <p:nvPicPr>
          <p:cNvPr id="21" name="Picture 1" descr="Screen shot 2013-04-12 at 18.21.38.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6892" y="931821"/>
            <a:ext cx="689201" cy="66392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739171" y="2856392"/>
            <a:ext cx="707751" cy="70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78116" y="3549792"/>
            <a:ext cx="771576" cy="77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01004" y="2038905"/>
            <a:ext cx="1362075" cy="485775"/>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1720" y="4847516"/>
            <a:ext cx="829905" cy="665609"/>
          </a:xfrm>
          <a:prstGeom prst="ellipse">
            <a:avLst/>
          </a:prstGeom>
          <a:ln>
            <a:noFill/>
          </a:ln>
          <a:effectLst>
            <a:softEdge rad="112500"/>
          </a:effectLst>
        </p:spPr>
      </p:pic>
      <p:sp>
        <p:nvSpPr>
          <p:cNvPr id="2" name="TextBox 1"/>
          <p:cNvSpPr txBox="1"/>
          <p:nvPr/>
        </p:nvSpPr>
        <p:spPr>
          <a:xfrm>
            <a:off x="1496263" y="815467"/>
            <a:ext cx="5973617" cy="1354217"/>
          </a:xfrm>
          <a:prstGeom prst="rect">
            <a:avLst/>
          </a:prstGeom>
          <a:noFill/>
        </p:spPr>
        <p:txBody>
          <a:bodyPr wrap="square" rtlCol="0">
            <a:spAutoFit/>
          </a:bodyPr>
          <a:lstStyle/>
          <a:p>
            <a:pPr marL="455613" indent="-455613">
              <a:spcAft>
                <a:spcPts val="600"/>
              </a:spcAft>
              <a:buClr>
                <a:srgbClr val="595959"/>
              </a:buClr>
              <a:buSzPct val="100000"/>
              <a:defRPr/>
            </a:pPr>
            <a:r>
              <a:rPr lang="en-GB" sz="2400" dirty="0">
                <a:solidFill>
                  <a:srgbClr val="000000"/>
                </a:solidFill>
              </a:rPr>
              <a:t>Illegal content can be reported to the</a:t>
            </a:r>
          </a:p>
          <a:p>
            <a:pPr marL="455613" indent="-455613">
              <a:spcAft>
                <a:spcPts val="600"/>
              </a:spcAft>
              <a:buClr>
                <a:srgbClr val="595959"/>
              </a:buClr>
              <a:buSzPct val="100000"/>
              <a:defRPr/>
            </a:pPr>
            <a:r>
              <a:rPr lang="en-GB" sz="2400" dirty="0" smtClean="0">
                <a:solidFill>
                  <a:srgbClr val="000000"/>
                </a:solidFill>
              </a:rPr>
              <a:t>Internet </a:t>
            </a:r>
            <a:r>
              <a:rPr lang="en-GB" sz="2400" dirty="0">
                <a:solidFill>
                  <a:srgbClr val="000000"/>
                </a:solidFill>
              </a:rPr>
              <a:t>Watch Foundation </a:t>
            </a:r>
            <a:r>
              <a:rPr lang="en-GB" sz="2400" dirty="0" smtClean="0">
                <a:solidFill>
                  <a:srgbClr val="595959"/>
                </a:solidFill>
                <a:hlinkClick r:id="rId9"/>
              </a:rPr>
              <a:t>www.iwf.org.uk</a:t>
            </a:r>
            <a:endParaRPr lang="en-GB" sz="2400" dirty="0" smtClean="0">
              <a:solidFill>
                <a:srgbClr val="595959"/>
              </a:solidFill>
            </a:endParaRPr>
          </a:p>
          <a:p>
            <a:pPr marL="455613" indent="-455613">
              <a:spcAft>
                <a:spcPts val="600"/>
              </a:spcAft>
              <a:buClr>
                <a:srgbClr val="595959"/>
              </a:buClr>
              <a:buSzPct val="100000"/>
              <a:defRPr/>
            </a:pPr>
            <a:r>
              <a:rPr lang="en-GB" sz="2400" dirty="0" smtClean="0">
                <a:solidFill>
                  <a:srgbClr val="595959"/>
                </a:solidFill>
              </a:rPr>
              <a:t> </a:t>
            </a:r>
            <a:endParaRPr lang="en-GB" sz="2400" dirty="0">
              <a:solidFill>
                <a:srgbClr val="595959"/>
              </a:solidFill>
            </a:endParaRPr>
          </a:p>
        </p:txBody>
      </p:sp>
      <p:sp>
        <p:nvSpPr>
          <p:cNvPr id="11" name="TextBox 10"/>
          <p:cNvSpPr txBox="1"/>
          <p:nvPr/>
        </p:nvSpPr>
        <p:spPr>
          <a:xfrm>
            <a:off x="1486558" y="2045048"/>
            <a:ext cx="5179781" cy="461665"/>
          </a:xfrm>
          <a:prstGeom prst="rect">
            <a:avLst/>
          </a:prstGeom>
          <a:noFill/>
        </p:spPr>
        <p:txBody>
          <a:bodyPr wrap="square" rtlCol="0">
            <a:spAutoFit/>
          </a:bodyPr>
          <a:lstStyle/>
          <a:p>
            <a:r>
              <a:rPr lang="en-US" sz="2400" dirty="0" smtClean="0"/>
              <a:t>Look for the Click CEOP button</a:t>
            </a:r>
            <a:endParaRPr lang="en-US" sz="2400" dirty="0"/>
          </a:p>
        </p:txBody>
      </p:sp>
      <p:sp>
        <p:nvSpPr>
          <p:cNvPr id="26" name="TextBox 25"/>
          <p:cNvSpPr txBox="1"/>
          <p:nvPr/>
        </p:nvSpPr>
        <p:spPr>
          <a:xfrm>
            <a:off x="1503243" y="2716463"/>
            <a:ext cx="6013309" cy="830997"/>
          </a:xfrm>
          <a:prstGeom prst="rect">
            <a:avLst/>
          </a:prstGeom>
          <a:noFill/>
        </p:spPr>
        <p:txBody>
          <a:bodyPr wrap="square" rtlCol="0">
            <a:spAutoFit/>
          </a:bodyPr>
          <a:lstStyle/>
          <a:p>
            <a:r>
              <a:rPr lang="en-US" sz="2400" dirty="0" smtClean="0"/>
              <a:t>Your child can get help if they’re being bullied online at: </a:t>
            </a:r>
            <a:r>
              <a:rPr lang="en-US" sz="2400" dirty="0" smtClean="0">
                <a:hlinkClick r:id="rId10"/>
              </a:rPr>
              <a:t>www.antibullyingpro.com</a:t>
            </a:r>
            <a:r>
              <a:rPr lang="en-US" sz="2400" dirty="0" smtClean="0"/>
              <a:t> </a:t>
            </a:r>
            <a:endParaRPr lang="en-US" sz="2400" dirty="0"/>
          </a:p>
        </p:txBody>
      </p:sp>
      <p:sp>
        <p:nvSpPr>
          <p:cNvPr id="27" name="TextBox 26"/>
          <p:cNvSpPr txBox="1"/>
          <p:nvPr/>
        </p:nvSpPr>
        <p:spPr>
          <a:xfrm>
            <a:off x="1443637" y="3807790"/>
            <a:ext cx="7536482" cy="1107996"/>
          </a:xfrm>
          <a:prstGeom prst="rect">
            <a:avLst/>
          </a:prstGeom>
          <a:noFill/>
        </p:spPr>
        <p:txBody>
          <a:bodyPr wrap="square" rtlCol="0">
            <a:spAutoFit/>
          </a:bodyPr>
          <a:lstStyle/>
          <a:p>
            <a:r>
              <a:rPr lang="en-US" sz="2400" dirty="0" smtClean="0">
                <a:latin typeface="Calibri"/>
                <a:cs typeface="Calibri"/>
              </a:rPr>
              <a:t>You can report problems to the website: </a:t>
            </a:r>
            <a:r>
              <a:rPr lang="en-GB" sz="2400" dirty="0">
                <a:solidFill>
                  <a:srgbClr val="595959"/>
                </a:solidFill>
                <a:latin typeface="Calibri"/>
                <a:ea typeface="ヒラギノ角ゴ ProN W3" charset="0"/>
                <a:cs typeface="Calibri"/>
                <a:hlinkClick r:id="rId11"/>
              </a:rPr>
              <a:t>www.thinkuknow.co.uk/14_plus/help/Contact-social-sites/</a:t>
            </a:r>
            <a:r>
              <a:rPr lang="en-GB" sz="2400" dirty="0">
                <a:solidFill>
                  <a:srgbClr val="595959"/>
                </a:solidFill>
                <a:latin typeface="Calibri"/>
                <a:ea typeface="ヒラギノ角ゴ ProN W3" charset="0"/>
                <a:cs typeface="Calibri"/>
              </a:rPr>
              <a:t> </a:t>
            </a:r>
          </a:p>
          <a:p>
            <a:endParaRPr lang="en-US" dirty="0"/>
          </a:p>
        </p:txBody>
      </p:sp>
      <p:sp>
        <p:nvSpPr>
          <p:cNvPr id="28" name="TextBox 27"/>
          <p:cNvSpPr txBox="1"/>
          <p:nvPr/>
        </p:nvSpPr>
        <p:spPr>
          <a:xfrm>
            <a:off x="1500093" y="4920894"/>
            <a:ext cx="6405119" cy="461665"/>
          </a:xfrm>
          <a:prstGeom prst="rect">
            <a:avLst/>
          </a:prstGeom>
          <a:noFill/>
        </p:spPr>
        <p:txBody>
          <a:bodyPr wrap="none" rtlCol="0">
            <a:spAutoFit/>
          </a:bodyPr>
          <a:lstStyle/>
          <a:p>
            <a:r>
              <a:rPr lang="en-US" sz="2400" dirty="0" smtClean="0"/>
              <a:t>Any questions?  Email </a:t>
            </a:r>
            <a:r>
              <a:rPr lang="en-US" sz="2400" dirty="0" smtClean="0">
                <a:hlinkClick r:id="rId12"/>
              </a:rPr>
              <a:t>help@theparentzone.co.uk</a:t>
            </a:r>
            <a:r>
              <a:rPr lang="en-US" sz="2400" dirty="0" smtClean="0"/>
              <a:t> </a:t>
            </a:r>
            <a:endParaRPr lang="en-US" sz="2400" dirty="0"/>
          </a:p>
        </p:txBody>
      </p:sp>
    </p:spTree>
    <p:extLst>
      <p:ext uri="{BB962C8B-B14F-4D97-AF65-F5344CB8AC3E}">
        <p14:creationId xmlns:p14="http://schemas.microsoft.com/office/powerpoint/2010/main" val="3687410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4" y="0"/>
            <a:ext cx="9154184" cy="6858000"/>
          </a:xfrm>
          <a:prstGeom prst="rect">
            <a:avLst/>
          </a:prstGeom>
        </p:spPr>
      </p:pic>
      <p:sp>
        <p:nvSpPr>
          <p:cNvPr id="5" name="TextBox 4"/>
          <p:cNvSpPr txBox="1"/>
          <p:nvPr/>
        </p:nvSpPr>
        <p:spPr>
          <a:xfrm>
            <a:off x="2711949" y="0"/>
            <a:ext cx="3730285" cy="984885"/>
          </a:xfrm>
          <a:prstGeom prst="rect">
            <a:avLst/>
          </a:prstGeom>
          <a:noFill/>
        </p:spPr>
        <p:txBody>
          <a:bodyPr wrap="square" rtlCol="0">
            <a:spAutoFit/>
          </a:bodyPr>
          <a:lstStyle/>
          <a:p>
            <a:endParaRPr lang="en-GB" dirty="0" smtClean="0"/>
          </a:p>
          <a:p>
            <a:r>
              <a:rPr lang="en-GB" sz="4000" b="1" dirty="0" smtClean="0">
                <a:solidFill>
                  <a:srgbClr val="873A96"/>
                </a:solidFill>
              </a:rPr>
              <a:t>This session will:</a:t>
            </a:r>
            <a:endParaRPr lang="en-GB" sz="4000" b="1" dirty="0">
              <a:solidFill>
                <a:srgbClr val="873A96"/>
              </a:solidFill>
            </a:endParaRPr>
          </a:p>
        </p:txBody>
      </p:sp>
      <p:sp>
        <p:nvSpPr>
          <p:cNvPr id="6" name="Content Placeholder 2"/>
          <p:cNvSpPr>
            <a:spLocks noGrp="1"/>
          </p:cNvSpPr>
          <p:nvPr>
            <p:ph idx="1"/>
          </p:nvPr>
        </p:nvSpPr>
        <p:spPr>
          <a:xfrm>
            <a:off x="4577092" y="1422506"/>
            <a:ext cx="4191000" cy="4005367"/>
          </a:xfrm>
        </p:spPr>
        <p:txBody>
          <a:bodyPr/>
          <a:lstStyle/>
          <a:p>
            <a:pPr>
              <a:buFont typeface="Wingdings" charset="2"/>
              <a:buChar char="ü"/>
            </a:pPr>
            <a:r>
              <a:rPr lang="en-US" sz="2400" dirty="0" smtClean="0"/>
              <a:t>Help you to get to grips with what your children are doing online</a:t>
            </a:r>
          </a:p>
          <a:p>
            <a:pPr>
              <a:buFont typeface="Wingdings" charset="2"/>
              <a:buChar char="ü"/>
            </a:pPr>
            <a:r>
              <a:rPr lang="en-US" sz="2400" dirty="0"/>
              <a:t>Explain the</a:t>
            </a:r>
            <a:r>
              <a:rPr lang="en-US" sz="2400" dirty="0">
                <a:solidFill>
                  <a:schemeClr val="bg1"/>
                </a:solidFill>
              </a:rPr>
              <a:t> </a:t>
            </a:r>
            <a:r>
              <a:rPr lang="en-US" sz="2400" b="1" dirty="0" smtClean="0">
                <a:solidFill>
                  <a:srgbClr val="873A96"/>
                </a:solidFill>
                <a:latin typeface="Arial"/>
                <a:cs typeface="Arial"/>
              </a:rPr>
              <a:t>W-W-W-</a:t>
            </a:r>
            <a:r>
              <a:rPr lang="en-US" sz="2400" dirty="0" smtClean="0">
                <a:solidFill>
                  <a:srgbClr val="873A96"/>
                </a:solidFill>
              </a:rPr>
              <a:t> </a:t>
            </a:r>
            <a:r>
              <a:rPr lang="en-US" sz="2400" dirty="0"/>
              <a:t>approach to keeping your children safer </a:t>
            </a:r>
            <a:r>
              <a:rPr lang="en-US" sz="2400" dirty="0" smtClean="0"/>
              <a:t>online</a:t>
            </a:r>
          </a:p>
          <a:p>
            <a:pPr>
              <a:buFont typeface="Wingdings" charset="2"/>
              <a:buChar char="ü"/>
            </a:pPr>
            <a:r>
              <a:rPr lang="en-US" sz="2400" dirty="0" smtClean="0"/>
              <a:t>Give you the confidence to stay in control of your child’s digital life</a:t>
            </a:r>
            <a:endParaRPr lang="en-US" sz="2400" dirty="0"/>
          </a:p>
          <a:p>
            <a:endParaRPr lang="en-US" dirty="0"/>
          </a:p>
        </p:txBody>
      </p:sp>
      <p:pic>
        <p:nvPicPr>
          <p:cNvPr id="7" name="Picture 6" descr="iStock_000020640431XLarg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979" y="1724321"/>
            <a:ext cx="3829205" cy="2551722"/>
          </a:xfrm>
          <a:prstGeom prst="roundRect">
            <a:avLst>
              <a:gd name="adj" fmla="val 5250"/>
            </a:avLst>
          </a:prstGeom>
        </p:spPr>
      </p:pic>
    </p:spTree>
    <p:extLst>
      <p:ext uri="{BB962C8B-B14F-4D97-AF65-F5344CB8AC3E}">
        <p14:creationId xmlns:p14="http://schemas.microsoft.com/office/powerpoint/2010/main" val="529782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
            <a:ext cx="9144000" cy="6842760"/>
          </a:xfrm>
          <a:prstGeom prst="rect">
            <a:avLst/>
          </a:prstGeom>
        </p:spPr>
      </p:pic>
      <p:sp>
        <p:nvSpPr>
          <p:cNvPr id="2" name="Rectangle 1"/>
          <p:cNvSpPr/>
          <p:nvPr/>
        </p:nvSpPr>
        <p:spPr>
          <a:xfrm>
            <a:off x="1618316" y="738066"/>
            <a:ext cx="6104536" cy="4031873"/>
          </a:xfrm>
          <a:prstGeom prst="rect">
            <a:avLst/>
          </a:prstGeom>
        </p:spPr>
        <p:txBody>
          <a:bodyPr wrap="square">
            <a:spAutoFit/>
          </a:bodyPr>
          <a:lstStyle/>
          <a:p>
            <a:pPr algn="ctr"/>
            <a:r>
              <a:rPr lang="en-US" sz="3600" b="1" dirty="0" smtClean="0">
                <a:cs typeface="Arial"/>
              </a:rPr>
              <a:t>      </a:t>
            </a:r>
            <a:r>
              <a:rPr lang="en-US" sz="2000" b="1" dirty="0" smtClean="0">
                <a:cs typeface="Arial"/>
              </a:rPr>
              <a:t>We have an ICT Development and Sustainability Group which has parental support. The group looks at E-Safety and our Computing and ICT Curriculum to see how it can be the most effective. It meets once a year. If you’d be interested in being part of this group please see Mr. Jackson or myself. </a:t>
            </a:r>
          </a:p>
          <a:p>
            <a:pPr algn="ctr"/>
            <a:r>
              <a:rPr lang="en-US" sz="2000" b="1" dirty="0" smtClean="0">
                <a:cs typeface="Arial"/>
              </a:rPr>
              <a:t>If you have any concerns or worries about computing – please see either myself as E-Safety Lead or Mr. Jackson as Computing / ICT Leader.</a:t>
            </a:r>
          </a:p>
          <a:p>
            <a:pPr algn="ctr"/>
            <a:r>
              <a:rPr lang="en-US" sz="2000" b="1" dirty="0" smtClean="0">
                <a:cs typeface="Arial"/>
              </a:rPr>
              <a:t>Remember: DIALOGUE is key and using the cues above make that start unless you are already there!!</a:t>
            </a:r>
          </a:p>
          <a:p>
            <a:pPr algn="ctr"/>
            <a:r>
              <a:rPr lang="en-US" sz="2000" b="1" dirty="0" smtClean="0">
                <a:cs typeface="Arial"/>
              </a:rPr>
              <a:t>Keep clear ground rules and model safe behaviour. </a:t>
            </a:r>
            <a:endParaRPr lang="en-GB" sz="3600" dirty="0"/>
          </a:p>
        </p:txBody>
      </p:sp>
    </p:spTree>
    <p:extLst>
      <p:ext uri="{BB962C8B-B14F-4D97-AF65-F5344CB8AC3E}">
        <p14:creationId xmlns:p14="http://schemas.microsoft.com/office/powerpoint/2010/main" val="12630340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
            <a:ext cx="9144000" cy="6842760"/>
          </a:xfrm>
          <a:prstGeom prst="rect">
            <a:avLst/>
          </a:prstGeom>
        </p:spPr>
      </p:pic>
      <p:sp>
        <p:nvSpPr>
          <p:cNvPr id="2" name="Title 1"/>
          <p:cNvSpPr>
            <a:spLocks noGrp="1"/>
          </p:cNvSpPr>
          <p:nvPr>
            <p:ph type="title"/>
          </p:nvPr>
        </p:nvSpPr>
        <p:spPr>
          <a:xfrm>
            <a:off x="628650" y="365126"/>
            <a:ext cx="7886700" cy="864067"/>
          </a:xfrm>
        </p:spPr>
        <p:txBody>
          <a:bodyPr>
            <a:normAutofit/>
          </a:bodyPr>
          <a:lstStyle/>
          <a:p>
            <a:r>
              <a:rPr lang="en-GB" sz="2400" b="1" dirty="0" smtClean="0"/>
              <a:t>… and the help continues … </a:t>
            </a:r>
            <a:endParaRPr lang="en-GB" sz="2400" b="1" dirty="0"/>
          </a:p>
        </p:txBody>
      </p:sp>
      <p:pic>
        <p:nvPicPr>
          <p:cNvPr id="5" name="Picture 4"/>
          <p:cNvPicPr/>
          <p:nvPr/>
        </p:nvPicPr>
        <p:blipFill>
          <a:blip r:embed="rId3"/>
          <a:stretch>
            <a:fillRect/>
          </a:stretch>
        </p:blipFill>
        <p:spPr>
          <a:xfrm>
            <a:off x="1274164" y="1229193"/>
            <a:ext cx="6520721" cy="4167265"/>
          </a:xfrm>
          <a:prstGeom prst="rect">
            <a:avLst/>
          </a:prstGeom>
        </p:spPr>
      </p:pic>
    </p:spTree>
    <p:extLst>
      <p:ext uri="{BB962C8B-B14F-4D97-AF65-F5344CB8AC3E}">
        <p14:creationId xmlns:p14="http://schemas.microsoft.com/office/powerpoint/2010/main" val="1937721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4" y="7619"/>
            <a:ext cx="9154184" cy="6850381"/>
          </a:xfrm>
          <a:prstGeom prst="rect">
            <a:avLst/>
          </a:prstGeom>
        </p:spPr>
      </p:pic>
      <p:sp>
        <p:nvSpPr>
          <p:cNvPr id="2" name="Rectangle 1"/>
          <p:cNvSpPr/>
          <p:nvPr/>
        </p:nvSpPr>
        <p:spPr>
          <a:xfrm>
            <a:off x="1959663" y="199796"/>
            <a:ext cx="4668137" cy="646331"/>
          </a:xfrm>
          <a:prstGeom prst="rect">
            <a:avLst/>
          </a:prstGeom>
        </p:spPr>
        <p:txBody>
          <a:bodyPr wrap="none">
            <a:spAutoFit/>
          </a:bodyPr>
          <a:lstStyle/>
          <a:p>
            <a:r>
              <a:rPr lang="en-US" sz="2800" b="1" dirty="0">
                <a:cs typeface="Arial"/>
              </a:rPr>
              <a:t>Warm Up - </a:t>
            </a:r>
            <a:r>
              <a:rPr lang="en-US" sz="3600" b="1" dirty="0" err="1">
                <a:solidFill>
                  <a:srgbClr val="873A96"/>
                </a:solidFill>
                <a:cs typeface="Arial"/>
              </a:rPr>
              <a:t>Online</a:t>
            </a:r>
            <a:r>
              <a:rPr lang="en-US" sz="2800" b="1" dirty="0" err="1">
                <a:solidFill>
                  <a:srgbClr val="873A96"/>
                </a:solidFill>
                <a:ea typeface="ＭＳ ゴシック"/>
                <a:cs typeface="Arial"/>
              </a:rPr>
              <a:t>∨</a:t>
            </a:r>
            <a:r>
              <a:rPr lang="en-US" sz="3600" b="1" dirty="0" err="1">
                <a:solidFill>
                  <a:srgbClr val="873A96"/>
                </a:solidFill>
                <a:cs typeface="Arial"/>
              </a:rPr>
              <a:t>Offline</a:t>
            </a:r>
            <a:endParaRPr lang="en-GB" sz="2800" dirty="0">
              <a:solidFill>
                <a:srgbClr val="873A96"/>
              </a:solidFill>
            </a:endParaRPr>
          </a:p>
        </p:txBody>
      </p:sp>
      <p:sp>
        <p:nvSpPr>
          <p:cNvPr id="5" name="Content Placeholder 7"/>
          <p:cNvSpPr>
            <a:spLocks noGrp="1"/>
          </p:cNvSpPr>
          <p:nvPr>
            <p:ph idx="1"/>
          </p:nvPr>
        </p:nvSpPr>
        <p:spPr>
          <a:xfrm>
            <a:off x="1230363" y="1589082"/>
            <a:ext cx="7109509" cy="4525963"/>
          </a:xfrm>
        </p:spPr>
        <p:txBody>
          <a:bodyPr>
            <a:normAutofit/>
          </a:bodyPr>
          <a:lstStyle/>
          <a:p>
            <a:pPr marL="0" indent="0" algn="ctr">
              <a:buNone/>
            </a:pPr>
            <a:r>
              <a:rPr lang="en-US" sz="2800" dirty="0" smtClean="0"/>
              <a:t>In </a:t>
            </a:r>
            <a:r>
              <a:rPr lang="en-US" sz="2800" b="1" dirty="0" smtClean="0">
                <a:solidFill>
                  <a:srgbClr val="873A96"/>
                </a:solidFill>
              </a:rPr>
              <a:t>pairs,</a:t>
            </a:r>
            <a:r>
              <a:rPr lang="en-US" sz="2800" dirty="0" smtClean="0">
                <a:solidFill>
                  <a:srgbClr val="873A96"/>
                </a:solidFill>
              </a:rPr>
              <a:t> </a:t>
            </a:r>
            <a:r>
              <a:rPr lang="en-US" sz="2800" dirty="0" smtClean="0"/>
              <a:t>think of one </a:t>
            </a:r>
            <a:r>
              <a:rPr lang="en-US" sz="2800" b="1" dirty="0" smtClean="0">
                <a:solidFill>
                  <a:srgbClr val="873A96"/>
                </a:solidFill>
              </a:rPr>
              <a:t>offline</a:t>
            </a:r>
            <a:r>
              <a:rPr lang="en-US" sz="2800" dirty="0" smtClean="0"/>
              <a:t> activity, group or club that your child attends.</a:t>
            </a:r>
          </a:p>
          <a:p>
            <a:pPr marL="0" indent="0" algn="ctr">
              <a:buNone/>
            </a:pPr>
            <a:r>
              <a:rPr lang="en-US" sz="2800" dirty="0" smtClean="0"/>
              <a:t>What were the</a:t>
            </a:r>
            <a:r>
              <a:rPr lang="en-US" sz="2800" dirty="0" smtClean="0">
                <a:solidFill>
                  <a:schemeClr val="bg1"/>
                </a:solidFill>
              </a:rPr>
              <a:t> </a:t>
            </a:r>
            <a:r>
              <a:rPr lang="en-US" sz="2800" b="1" dirty="0" smtClean="0">
                <a:solidFill>
                  <a:srgbClr val="873A96"/>
                </a:solidFill>
              </a:rPr>
              <a:t>3</a:t>
            </a:r>
            <a:r>
              <a:rPr lang="en-US" sz="2800" dirty="0" smtClean="0">
                <a:solidFill>
                  <a:schemeClr val="bg1"/>
                </a:solidFill>
              </a:rPr>
              <a:t> </a:t>
            </a:r>
            <a:r>
              <a:rPr lang="en-US" sz="2800" dirty="0" smtClean="0"/>
              <a:t>main questions you asked before they started?</a:t>
            </a:r>
          </a:p>
          <a:p>
            <a:pPr marL="0" indent="0" algn="ctr">
              <a:buNone/>
            </a:pPr>
            <a:r>
              <a:rPr lang="en-US" sz="2800" dirty="0"/>
              <a:t>Now think of their favourite </a:t>
            </a:r>
            <a:r>
              <a:rPr lang="en-US" sz="2800" b="1" dirty="0">
                <a:solidFill>
                  <a:srgbClr val="873A96"/>
                </a:solidFill>
              </a:rPr>
              <a:t>website</a:t>
            </a:r>
            <a:r>
              <a:rPr lang="en-US" sz="2800" dirty="0"/>
              <a:t> or online activity.</a:t>
            </a:r>
          </a:p>
          <a:p>
            <a:pPr marL="0" indent="0" algn="ctr">
              <a:buNone/>
            </a:pPr>
            <a:r>
              <a:rPr lang="en-US" sz="2800" dirty="0"/>
              <a:t>What </a:t>
            </a:r>
            <a:r>
              <a:rPr lang="en-US" sz="2800" dirty="0" smtClean="0"/>
              <a:t>were </a:t>
            </a:r>
            <a:r>
              <a:rPr lang="en-US" sz="2800" dirty="0"/>
              <a:t>the</a:t>
            </a:r>
            <a:r>
              <a:rPr lang="en-US" sz="2800" dirty="0">
                <a:solidFill>
                  <a:schemeClr val="bg1"/>
                </a:solidFill>
              </a:rPr>
              <a:t> </a:t>
            </a:r>
            <a:r>
              <a:rPr lang="en-US" sz="2800" b="1" dirty="0">
                <a:solidFill>
                  <a:srgbClr val="873A96"/>
                </a:solidFill>
              </a:rPr>
              <a:t>3</a:t>
            </a:r>
            <a:r>
              <a:rPr lang="en-US" sz="2800" dirty="0">
                <a:solidFill>
                  <a:schemeClr val="bg1"/>
                </a:solidFill>
              </a:rPr>
              <a:t> </a:t>
            </a:r>
            <a:r>
              <a:rPr lang="en-US" sz="2800" dirty="0"/>
              <a:t>questions you asked before they started using it?</a:t>
            </a:r>
          </a:p>
          <a:p>
            <a:pPr marL="0" indent="0" algn="ctr">
              <a:buNone/>
            </a:pPr>
            <a:endParaRPr lang="en-US" sz="1800" dirty="0"/>
          </a:p>
          <a:p>
            <a:pPr marL="0" indent="0" algn="ctr">
              <a:buNone/>
            </a:pPr>
            <a:endParaRPr lang="en-US" sz="1800" dirty="0" smtClean="0"/>
          </a:p>
          <a:p>
            <a:pPr marL="0" indent="0" algn="ctr">
              <a:buNone/>
            </a:pPr>
            <a:endParaRPr lang="en-US" sz="1800" dirty="0"/>
          </a:p>
          <a:p>
            <a:pPr marL="0" indent="0" algn="ctr">
              <a:buNone/>
            </a:pPr>
            <a:endParaRPr lang="en-US" sz="1800" dirty="0"/>
          </a:p>
        </p:txBody>
      </p:sp>
      <p:pic>
        <p:nvPicPr>
          <p:cNvPr id="6" name="Picture 5" descr="warm-up.gif"/>
          <p:cNvPicPr>
            <a:picLocks noChangeAspect="1"/>
          </p:cNvPicPr>
          <p:nvPr/>
        </p:nvPicPr>
        <p:blipFill>
          <a:blip r:embed="rId4">
            <a:duotone>
              <a:prstClr val="black"/>
              <a:schemeClr val="accent1">
                <a:tint val="45000"/>
                <a:satMod val="400000"/>
              </a:schemeClr>
            </a:duotone>
          </a:blip>
          <a:stretch>
            <a:fillRect/>
          </a:stretch>
        </p:blipFill>
        <p:spPr>
          <a:xfrm flipH="1">
            <a:off x="7658516" y="7619"/>
            <a:ext cx="1362712" cy="1464733"/>
          </a:xfrm>
          <a:prstGeom prst="rect">
            <a:avLst/>
          </a:prstGeom>
        </p:spPr>
      </p:pic>
    </p:spTree>
    <p:extLst>
      <p:ext uri="{BB962C8B-B14F-4D97-AF65-F5344CB8AC3E}">
        <p14:creationId xmlns:p14="http://schemas.microsoft.com/office/powerpoint/2010/main" val="2449001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
            <a:ext cx="9144000" cy="6850380"/>
          </a:xfrm>
          <a:prstGeom prst="rect">
            <a:avLst/>
          </a:prstGeom>
        </p:spPr>
      </p:pic>
      <p:sp>
        <p:nvSpPr>
          <p:cNvPr id="12" name="Title 1"/>
          <p:cNvSpPr>
            <a:spLocks noGrp="1"/>
          </p:cNvSpPr>
          <p:nvPr>
            <p:ph type="title"/>
          </p:nvPr>
        </p:nvSpPr>
        <p:spPr>
          <a:xfrm>
            <a:off x="1019833" y="125404"/>
            <a:ext cx="7323667" cy="1143000"/>
          </a:xfrm>
        </p:spPr>
        <p:txBody>
          <a:bodyPr/>
          <a:lstStyle/>
          <a:p>
            <a:r>
              <a:rPr lang="en-US" sz="4000" b="1" dirty="0" smtClean="0">
                <a:solidFill>
                  <a:srgbClr val="873A96"/>
                </a:solidFill>
                <a:latin typeface="Calibri" panose="020F0502020204030204" pitchFamily="34" charset="0"/>
                <a:cs typeface="Chalkduster"/>
              </a:rPr>
              <a:t>Who</a:t>
            </a:r>
            <a:r>
              <a:rPr lang="en-US" sz="4000" dirty="0" smtClean="0">
                <a:latin typeface="Calibri" panose="020F0502020204030204" pitchFamily="34" charset="0"/>
              </a:rPr>
              <a:t> do children talk to online?</a:t>
            </a:r>
            <a:endParaRPr lang="en-US" sz="4000" dirty="0">
              <a:latin typeface="Calibri" panose="020F0502020204030204" pitchFamily="34" charset="0"/>
            </a:endParaRPr>
          </a:p>
        </p:txBody>
      </p:sp>
      <p:pic>
        <p:nvPicPr>
          <p:cNvPr id="3" name="Picture 2" descr="minecraft-screenshot-01-ps4-ps3-psv-us-15aug1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487" y="1841475"/>
            <a:ext cx="2285725" cy="22857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descr="faceboo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6352" y="1795431"/>
            <a:ext cx="2340501" cy="234050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Picture 6" descr="Moshi-Monster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4138" y="1778713"/>
            <a:ext cx="2678522" cy="236293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854665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flipH="1">
            <a:off x="709479" y="3769833"/>
            <a:ext cx="7673091" cy="0"/>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
            <a:ext cx="9144000" cy="6850380"/>
          </a:xfrm>
          <a:prstGeom prst="rect">
            <a:avLst/>
          </a:prstGeom>
        </p:spPr>
      </p:pic>
      <p:sp>
        <p:nvSpPr>
          <p:cNvPr id="12" name="Title 1"/>
          <p:cNvSpPr>
            <a:spLocks noGrp="1"/>
          </p:cNvSpPr>
          <p:nvPr>
            <p:ph type="title"/>
          </p:nvPr>
        </p:nvSpPr>
        <p:spPr>
          <a:xfrm>
            <a:off x="914399" y="389466"/>
            <a:ext cx="7603067" cy="988999"/>
          </a:xfrm>
        </p:spPr>
        <p:txBody>
          <a:bodyPr/>
          <a:lstStyle/>
          <a:p>
            <a:r>
              <a:rPr lang="en-US" sz="3600" b="1" dirty="0" smtClean="0">
                <a:latin typeface="Calibri"/>
                <a:cs typeface="Calibri"/>
              </a:rPr>
              <a:t>Why is </a:t>
            </a:r>
            <a:r>
              <a:rPr lang="en-US" sz="3600" b="1" dirty="0" smtClean="0">
                <a:solidFill>
                  <a:srgbClr val="873A96"/>
                </a:solidFill>
                <a:latin typeface="Calibri"/>
                <a:cs typeface="Calibri"/>
              </a:rPr>
              <a:t>Who</a:t>
            </a:r>
            <a:r>
              <a:rPr lang="en-US" sz="3600" b="1" dirty="0" smtClean="0">
                <a:latin typeface="Calibri"/>
                <a:cs typeface="Calibri"/>
              </a:rPr>
              <a:t> so important?</a:t>
            </a:r>
            <a:endParaRPr lang="en-US" sz="3600" b="1" dirty="0">
              <a:latin typeface="Calibri"/>
              <a:cs typeface="Calibri"/>
            </a:endParaRPr>
          </a:p>
        </p:txBody>
      </p:sp>
      <p:sp>
        <p:nvSpPr>
          <p:cNvPr id="9" name="Content Placeholder 8"/>
          <p:cNvSpPr>
            <a:spLocks noGrp="1"/>
          </p:cNvSpPr>
          <p:nvPr>
            <p:ph idx="1"/>
          </p:nvPr>
        </p:nvSpPr>
        <p:spPr>
          <a:xfrm>
            <a:off x="757129" y="1507436"/>
            <a:ext cx="8006156" cy="4005367"/>
          </a:xfrm>
        </p:spPr>
        <p:txBody>
          <a:bodyPr/>
          <a:lstStyle/>
          <a:p>
            <a:pPr marL="0" indent="0">
              <a:buNone/>
            </a:pPr>
            <a:r>
              <a:rPr lang="en-US" sz="2000" dirty="0" smtClean="0"/>
              <a:t>		</a:t>
            </a:r>
            <a:r>
              <a:rPr lang="en-US" sz="2400" dirty="0" smtClean="0">
                <a:latin typeface="Calibri"/>
                <a:cs typeface="Calibri"/>
              </a:rPr>
              <a:t>Children could be speaking to someone who is not </a:t>
            </a:r>
          </a:p>
          <a:p>
            <a:pPr marL="0" indent="0">
              <a:buNone/>
            </a:pPr>
            <a:r>
              <a:rPr lang="en-US" sz="2400" dirty="0" smtClean="0">
                <a:latin typeface="Calibri"/>
                <a:cs typeface="Calibri"/>
              </a:rPr>
              <a:t>		who they seem</a:t>
            </a:r>
          </a:p>
          <a:p>
            <a:endParaRPr lang="en-US" sz="2000" b="1" dirty="0" smtClean="0"/>
          </a:p>
          <a:p>
            <a:pPr marL="0" indent="0">
              <a:buNone/>
            </a:pPr>
            <a:r>
              <a:rPr lang="en-US" sz="2000" b="1" dirty="0" smtClean="0"/>
              <a:t>		</a:t>
            </a:r>
            <a:endParaRPr lang="en-US" sz="2000" b="1" dirty="0"/>
          </a:p>
          <a:p>
            <a:pPr marL="0" indent="0">
              <a:buNone/>
            </a:pPr>
            <a:r>
              <a:rPr lang="en-US" sz="2000" b="1" dirty="0" smtClean="0"/>
              <a:t>		</a:t>
            </a:r>
            <a:r>
              <a:rPr lang="en-US" sz="2400" dirty="0" smtClean="0">
                <a:latin typeface="Calibri"/>
                <a:cs typeface="Calibri"/>
              </a:rPr>
              <a:t>Children could be being bullied</a:t>
            </a:r>
          </a:p>
          <a:p>
            <a:pPr marL="0" indent="0">
              <a:buNone/>
            </a:pPr>
            <a:endParaRPr lang="en-US" sz="2400" dirty="0">
              <a:latin typeface="Calibri"/>
              <a:cs typeface="Calibri"/>
            </a:endParaRPr>
          </a:p>
          <a:p>
            <a:pPr marL="0" indent="0">
              <a:buNone/>
            </a:pPr>
            <a:r>
              <a:rPr lang="en-US" sz="2400" dirty="0" smtClean="0">
                <a:latin typeface="Calibri"/>
                <a:cs typeface="Calibri"/>
              </a:rPr>
              <a:t>		</a:t>
            </a:r>
          </a:p>
          <a:p>
            <a:pPr marL="0" indent="0">
              <a:buNone/>
            </a:pPr>
            <a:r>
              <a:rPr lang="en-US" sz="2400" dirty="0">
                <a:latin typeface="Calibri"/>
                <a:cs typeface="Calibri"/>
              </a:rPr>
              <a:t>	</a:t>
            </a:r>
            <a:r>
              <a:rPr lang="en-US" sz="2400" dirty="0" smtClean="0">
                <a:latin typeface="Calibri"/>
                <a:cs typeface="Calibri"/>
              </a:rPr>
              <a:t>	Children could be receiving bad advice from others</a:t>
            </a:r>
            <a:endParaRPr lang="en-US" sz="2400" dirty="0">
              <a:latin typeface="Calibri"/>
              <a:cs typeface="Calibri"/>
            </a:endParaRPr>
          </a:p>
        </p:txBody>
      </p:sp>
      <p:pic>
        <p:nvPicPr>
          <p:cNvPr id="33" name="Picture 3"/>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893500" y="1606647"/>
            <a:ext cx="731301" cy="67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899625" y="3010308"/>
            <a:ext cx="734902" cy="67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833962" y="4255966"/>
            <a:ext cx="741027" cy="67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9594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
            <a:ext cx="9144000" cy="6850380"/>
          </a:xfrm>
          <a:prstGeom prst="rect">
            <a:avLst/>
          </a:prstGeom>
        </p:spPr>
      </p:pic>
      <p:sp>
        <p:nvSpPr>
          <p:cNvPr id="12" name="Title 1"/>
          <p:cNvSpPr>
            <a:spLocks noGrp="1"/>
          </p:cNvSpPr>
          <p:nvPr>
            <p:ph type="title"/>
          </p:nvPr>
        </p:nvSpPr>
        <p:spPr>
          <a:xfrm>
            <a:off x="898656" y="146953"/>
            <a:ext cx="7131763" cy="1143000"/>
          </a:xfrm>
        </p:spPr>
        <p:txBody>
          <a:bodyPr>
            <a:noAutofit/>
          </a:bodyPr>
          <a:lstStyle/>
          <a:p>
            <a:r>
              <a:rPr lang="en-US" sz="3600" b="1" dirty="0" smtClean="0">
                <a:latin typeface="Calibri" panose="020F0502020204030204" pitchFamily="34" charset="0"/>
              </a:rPr>
              <a:t>How to find out </a:t>
            </a:r>
            <a:r>
              <a:rPr lang="en-US" sz="3600" b="1" dirty="0">
                <a:solidFill>
                  <a:srgbClr val="873A96"/>
                </a:solidFill>
                <a:latin typeface="Calibri" panose="020F0502020204030204" pitchFamily="34" charset="0"/>
                <a:cs typeface="Chalkduster"/>
              </a:rPr>
              <a:t>Who</a:t>
            </a:r>
            <a:r>
              <a:rPr lang="en-US" sz="3600" b="1" dirty="0" smtClean="0">
                <a:latin typeface="Calibri" panose="020F0502020204030204" pitchFamily="34" charset="0"/>
              </a:rPr>
              <a:t> your </a:t>
            </a:r>
            <a:br>
              <a:rPr lang="en-US" sz="3600" b="1" dirty="0" smtClean="0">
                <a:latin typeface="Calibri" panose="020F0502020204030204" pitchFamily="34" charset="0"/>
              </a:rPr>
            </a:br>
            <a:r>
              <a:rPr lang="en-US" sz="3600" b="1" dirty="0" smtClean="0">
                <a:latin typeface="Calibri" panose="020F0502020204030204" pitchFamily="34" charset="0"/>
              </a:rPr>
              <a:t>children talk to online </a:t>
            </a:r>
            <a:endParaRPr lang="en-US" sz="3600" b="1" dirty="0">
              <a:latin typeface="Calibri" panose="020F0502020204030204" pitchFamily="34" charset="0"/>
            </a:endParaRPr>
          </a:p>
        </p:txBody>
      </p:sp>
      <p:sp>
        <p:nvSpPr>
          <p:cNvPr id="24" name="TextBox 23"/>
          <p:cNvSpPr txBox="1"/>
          <p:nvPr/>
        </p:nvSpPr>
        <p:spPr>
          <a:xfrm>
            <a:off x="1984591" y="1556048"/>
            <a:ext cx="6176404" cy="725817"/>
          </a:xfrm>
          <a:prstGeom prst="rect">
            <a:avLst/>
          </a:prstGeom>
          <a:noFill/>
        </p:spPr>
        <p:txBody>
          <a:bodyPr wrap="square" lIns="0" tIns="0" rIns="0" bIns="0" rtlCol="0" anchor="ctr" anchorCtr="0">
            <a:noAutofit/>
          </a:bodyPr>
          <a:lstStyle/>
          <a:p>
            <a:pPr lvl="0">
              <a:spcAft>
                <a:spcPts val="400"/>
              </a:spcAft>
              <a:buClr>
                <a:schemeClr val="accent2"/>
              </a:buClr>
            </a:pPr>
            <a:r>
              <a:rPr lang="en-US" sz="2400" dirty="0">
                <a:latin typeface="Calibri" panose="020F0502020204030204" pitchFamily="34" charset="0"/>
                <a:cs typeface="Arial"/>
              </a:rPr>
              <a:t>Ask your children if they have friends online that they don’t know offline</a:t>
            </a:r>
          </a:p>
        </p:txBody>
      </p:sp>
      <p:sp>
        <p:nvSpPr>
          <p:cNvPr id="28" name="TextBox 27"/>
          <p:cNvSpPr txBox="1"/>
          <p:nvPr/>
        </p:nvSpPr>
        <p:spPr>
          <a:xfrm>
            <a:off x="2150532" y="2348858"/>
            <a:ext cx="5990615" cy="669587"/>
          </a:xfrm>
          <a:prstGeom prst="rect">
            <a:avLst/>
          </a:prstGeom>
          <a:noFill/>
        </p:spPr>
        <p:txBody>
          <a:bodyPr wrap="square" lIns="0" tIns="0" rIns="0" bIns="0" rtlCol="0" anchor="ctr" anchorCtr="0">
            <a:noAutofit/>
          </a:bodyPr>
          <a:lstStyle/>
          <a:p>
            <a:pPr lvl="0">
              <a:spcAft>
                <a:spcPts val="400"/>
              </a:spcAft>
              <a:buClr>
                <a:schemeClr val="accent2"/>
              </a:buClr>
            </a:pPr>
            <a:endParaRPr lang="en-US" sz="2000" dirty="0">
              <a:latin typeface="Calibri" panose="020F0502020204030204" pitchFamily="34" charset="0"/>
              <a:cs typeface="Arial"/>
            </a:endParaRPr>
          </a:p>
        </p:txBody>
      </p:sp>
      <p:sp>
        <p:nvSpPr>
          <p:cNvPr id="34" name="TextBox 33"/>
          <p:cNvSpPr txBox="1"/>
          <p:nvPr/>
        </p:nvSpPr>
        <p:spPr>
          <a:xfrm>
            <a:off x="2061825" y="3086691"/>
            <a:ext cx="5980094" cy="669587"/>
          </a:xfrm>
          <a:prstGeom prst="rect">
            <a:avLst/>
          </a:prstGeom>
          <a:noFill/>
        </p:spPr>
        <p:txBody>
          <a:bodyPr wrap="square" lIns="0" tIns="0" rIns="0" bIns="0" rtlCol="0" anchor="ctr" anchorCtr="0">
            <a:noAutofit/>
          </a:bodyPr>
          <a:lstStyle/>
          <a:p>
            <a:pPr lvl="0">
              <a:spcAft>
                <a:spcPts val="400"/>
              </a:spcAft>
              <a:buClr>
                <a:schemeClr val="accent2"/>
              </a:buClr>
            </a:pPr>
            <a:r>
              <a:rPr lang="en-US" sz="2400" dirty="0">
                <a:latin typeface="Calibri" panose="020F0502020204030204" pitchFamily="34" charset="0"/>
                <a:cs typeface="Arial"/>
              </a:rPr>
              <a:t>Create an avatar so you can play with them on sites like Moshi and Club Penguin</a:t>
            </a:r>
          </a:p>
        </p:txBody>
      </p:sp>
      <p:pic>
        <p:nvPicPr>
          <p:cNvPr id="22" name="Picture 21" descr="Internet_Icon_purple.png"/>
          <p:cNvPicPr>
            <a:picLocks noChangeAspect="1"/>
          </p:cNvPicPr>
          <p:nvPr/>
        </p:nvPicPr>
        <p:blipFill>
          <a:blip r:embed="rId4" cstate="print">
            <a:duotone>
              <a:schemeClr val="accent4">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1021159" y="3177455"/>
            <a:ext cx="576000" cy="576000"/>
          </a:xfrm>
          <a:prstGeom prst="rect">
            <a:avLst/>
          </a:prstGeom>
          <a:effectLst>
            <a:outerShdw blurRad="50800" dist="12700" dir="2700000" algn="tl" rotWithShape="0">
              <a:srgbClr val="000000">
                <a:alpha val="50000"/>
              </a:srgbClr>
            </a:outerShdw>
          </a:effectLst>
        </p:spPr>
      </p:pic>
      <p:pic>
        <p:nvPicPr>
          <p:cNvPr id="19" name="Picture 18" descr="Texting_Icon_green.png"/>
          <p:cNvPicPr>
            <a:picLocks noChangeAspect="1"/>
          </p:cNvPicPr>
          <p:nvPr/>
        </p:nvPicPr>
        <p:blipFill>
          <a:blip r:embed="rId6"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010153" y="1609063"/>
            <a:ext cx="576000" cy="576000"/>
          </a:xfrm>
          <a:prstGeom prst="rect">
            <a:avLst/>
          </a:prstGeom>
          <a:noFill/>
          <a:ln>
            <a:noFill/>
          </a:ln>
          <a:effectLst>
            <a:outerShdw blurRad="50800" dist="12700" dir="2700000" algn="tl" rotWithShape="0">
              <a:srgbClr val="000000">
                <a:alpha val="50000"/>
              </a:srgbClr>
            </a:outerShdw>
          </a:effectLst>
        </p:spPr>
      </p:pic>
      <p:sp>
        <p:nvSpPr>
          <p:cNvPr id="26" name="TextBox 25"/>
          <p:cNvSpPr txBox="1"/>
          <p:nvPr/>
        </p:nvSpPr>
        <p:spPr>
          <a:xfrm>
            <a:off x="2051304" y="4538713"/>
            <a:ext cx="5990615" cy="669587"/>
          </a:xfrm>
          <a:prstGeom prst="rect">
            <a:avLst/>
          </a:prstGeom>
          <a:noFill/>
        </p:spPr>
        <p:txBody>
          <a:bodyPr wrap="square" lIns="0" tIns="0" rIns="0" bIns="0" rtlCol="0" anchor="ctr" anchorCtr="0">
            <a:noAutofit/>
          </a:bodyPr>
          <a:lstStyle/>
          <a:p>
            <a:pPr lvl="0">
              <a:spcAft>
                <a:spcPts val="400"/>
              </a:spcAft>
              <a:buClr>
                <a:schemeClr val="accent2"/>
              </a:buClr>
            </a:pPr>
            <a:r>
              <a:rPr lang="en-US" sz="2400" dirty="0">
                <a:latin typeface="Calibri" panose="020F0502020204030204" pitchFamily="34" charset="0"/>
                <a:cs typeface="Arial"/>
              </a:rPr>
              <a:t>Talk to other parents about their family rules about </a:t>
            </a:r>
            <a:r>
              <a:rPr lang="en-US" sz="2400" dirty="0" smtClean="0">
                <a:latin typeface="Calibri" panose="020F0502020204030204" pitchFamily="34" charset="0"/>
                <a:cs typeface="Arial"/>
              </a:rPr>
              <a:t>texting, gaming </a:t>
            </a:r>
            <a:r>
              <a:rPr lang="en-US" sz="2400" dirty="0">
                <a:latin typeface="Calibri" panose="020F0502020204030204" pitchFamily="34" charset="0"/>
                <a:cs typeface="Arial"/>
              </a:rPr>
              <a:t>and using social networking sites</a:t>
            </a:r>
          </a:p>
        </p:txBody>
      </p:sp>
      <p:pic>
        <p:nvPicPr>
          <p:cNvPr id="29" name="Picture 28" descr="Texting_Icon_green.png"/>
          <p:cNvPicPr>
            <a:picLocks noChangeAspect="1"/>
          </p:cNvPicPr>
          <p:nvPr/>
        </p:nvPicPr>
        <p:blipFill>
          <a:blip r:embed="rId7"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021158" y="4584609"/>
            <a:ext cx="576000" cy="576000"/>
          </a:xfrm>
          <a:prstGeom prst="rect">
            <a:avLst/>
          </a:prstGeom>
          <a:effectLst>
            <a:outerShdw blurRad="50800" dist="12700" dir="2700000" algn="tl" rotWithShape="0">
              <a:srgbClr val="000000">
                <a:alpha val="50000"/>
              </a:srgbClr>
            </a:outerShdw>
          </a:effectLst>
        </p:spPr>
      </p:pic>
    </p:spTree>
    <p:extLst>
      <p:ext uri="{BB962C8B-B14F-4D97-AF65-F5344CB8AC3E}">
        <p14:creationId xmlns:p14="http://schemas.microsoft.com/office/powerpoint/2010/main" val="11636767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
            <a:ext cx="9144000" cy="6850380"/>
          </a:xfrm>
          <a:prstGeom prst="rect">
            <a:avLst/>
          </a:prstGeom>
        </p:spPr>
      </p:pic>
      <p:sp>
        <p:nvSpPr>
          <p:cNvPr id="12" name="Title 1"/>
          <p:cNvSpPr>
            <a:spLocks noGrp="1"/>
          </p:cNvSpPr>
          <p:nvPr>
            <p:ph type="title"/>
          </p:nvPr>
        </p:nvSpPr>
        <p:spPr>
          <a:xfrm>
            <a:off x="1014530" y="129269"/>
            <a:ext cx="7114939" cy="1143000"/>
          </a:xfrm>
        </p:spPr>
        <p:txBody>
          <a:bodyPr>
            <a:noAutofit/>
          </a:bodyPr>
          <a:lstStyle/>
          <a:p>
            <a:r>
              <a:rPr lang="en-US" sz="3600" b="1" dirty="0" smtClean="0">
                <a:latin typeface="Calibri" panose="020F0502020204030204" pitchFamily="34" charset="0"/>
              </a:rPr>
              <a:t>What to do if you have a </a:t>
            </a:r>
            <a:br>
              <a:rPr lang="en-US" sz="3600" b="1" dirty="0" smtClean="0">
                <a:latin typeface="Calibri" panose="020F0502020204030204" pitchFamily="34" charset="0"/>
              </a:rPr>
            </a:br>
            <a:r>
              <a:rPr lang="en-US" sz="3600" b="1" dirty="0" smtClean="0">
                <a:solidFill>
                  <a:srgbClr val="873A96"/>
                </a:solidFill>
                <a:latin typeface="Calibri" panose="020F0502020204030204" pitchFamily="34" charset="0"/>
              </a:rPr>
              <a:t>Who</a:t>
            </a:r>
            <a:r>
              <a:rPr lang="en-US" sz="3600" b="1" dirty="0" smtClean="0">
                <a:latin typeface="Calibri" panose="020F0502020204030204" pitchFamily="34" charset="0"/>
              </a:rPr>
              <a:t> worry</a:t>
            </a:r>
            <a:endParaRPr lang="en-US" sz="3600" b="1" dirty="0">
              <a:latin typeface="Calibri" panose="020F0502020204030204" pitchFamily="34" charset="0"/>
            </a:endParaRPr>
          </a:p>
        </p:txBody>
      </p:sp>
      <p:pic>
        <p:nvPicPr>
          <p:cNvPr id="9218" name="Picture 2"/>
          <p:cNvPicPr>
            <a:picLocks noChangeAspect="1" noChangeArrowheads="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006702" y="1699429"/>
            <a:ext cx="67627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33575" y="1699467"/>
            <a:ext cx="6591300" cy="646331"/>
          </a:xfrm>
          <a:prstGeom prst="rect">
            <a:avLst/>
          </a:prstGeom>
          <a:noFill/>
        </p:spPr>
        <p:txBody>
          <a:bodyPr wrap="square" rtlCol="0">
            <a:spAutoFit/>
          </a:bodyPr>
          <a:lstStyle/>
          <a:p>
            <a:r>
              <a:rPr lang="en-GB" dirty="0" smtClean="0">
                <a:latin typeface="Calibri" panose="020F0502020204030204" pitchFamily="34" charset="0"/>
              </a:rPr>
              <a:t>Explain to your child why you are worried about the people they are in touch with online</a:t>
            </a:r>
            <a:endParaRPr lang="en-GB" dirty="0">
              <a:latin typeface="Calibri" panose="020F0502020204030204" pitchFamily="34" charset="0"/>
            </a:endParaRPr>
          </a:p>
        </p:txBody>
      </p:sp>
      <p:pic>
        <p:nvPicPr>
          <p:cNvPr id="9219" name="Picture 3"/>
          <p:cNvPicPr>
            <a:picLocks noChangeAspect="1" noChangeArrowheads="1"/>
          </p:cNvPicPr>
          <p:nvPr/>
        </p:nvPicPr>
        <p:blipFill>
          <a:blip r:embed="rId5">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005796" y="2771707"/>
            <a:ext cx="67627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933575" y="2669086"/>
            <a:ext cx="6267450" cy="1682512"/>
          </a:xfrm>
          <a:prstGeom prst="rect">
            <a:avLst/>
          </a:prstGeom>
        </p:spPr>
        <p:txBody>
          <a:bodyPr wrap="square">
            <a:spAutoFit/>
          </a:bodyPr>
          <a:lstStyle/>
          <a:p>
            <a:pPr lvl="0">
              <a:spcAft>
                <a:spcPts val="400"/>
              </a:spcAft>
              <a:buClr>
                <a:srgbClr val="999966"/>
              </a:buClr>
            </a:pPr>
            <a:r>
              <a:rPr lang="en-US" dirty="0">
                <a:latin typeface="Calibri" panose="020F0502020204030204" pitchFamily="34" charset="0"/>
                <a:cs typeface="Arial"/>
              </a:rPr>
              <a:t>If someone is bullying your child online:</a:t>
            </a:r>
          </a:p>
          <a:p>
            <a:pPr marL="342900" lvl="0" indent="-342900">
              <a:spcAft>
                <a:spcPts val="400"/>
              </a:spcAft>
              <a:buClr>
                <a:srgbClr val="993366"/>
              </a:buClr>
              <a:buFont typeface="Arial"/>
              <a:buChar char="•"/>
            </a:pPr>
            <a:r>
              <a:rPr lang="en-US" dirty="0">
                <a:latin typeface="Calibri" panose="020F0502020204030204" pitchFamily="34" charset="0"/>
                <a:cs typeface="Arial"/>
              </a:rPr>
              <a:t>Keep the evidence – screenshots and/or texts</a:t>
            </a:r>
          </a:p>
          <a:p>
            <a:pPr marL="342900" lvl="0" indent="-342900">
              <a:spcAft>
                <a:spcPts val="400"/>
              </a:spcAft>
              <a:buClr>
                <a:srgbClr val="993366"/>
              </a:buClr>
              <a:buFont typeface="Arial"/>
              <a:buChar char="•"/>
            </a:pPr>
            <a:r>
              <a:rPr lang="en-US" dirty="0">
                <a:latin typeface="Calibri" panose="020F0502020204030204" pitchFamily="34" charset="0"/>
                <a:cs typeface="Arial"/>
              </a:rPr>
              <a:t>If it’s someone from their school, talk to their teacher</a:t>
            </a:r>
          </a:p>
          <a:p>
            <a:pPr marL="342900" lvl="0" indent="-342900">
              <a:spcAft>
                <a:spcPts val="400"/>
              </a:spcAft>
              <a:buClr>
                <a:srgbClr val="993366"/>
              </a:buClr>
              <a:buFont typeface="Arial"/>
              <a:buChar char="•"/>
            </a:pPr>
            <a:r>
              <a:rPr lang="en-US" dirty="0">
                <a:latin typeface="Calibri" panose="020F0502020204030204" pitchFamily="34" charset="0"/>
                <a:cs typeface="Arial"/>
              </a:rPr>
              <a:t>Report to the service provider</a:t>
            </a:r>
          </a:p>
          <a:p>
            <a:pPr marL="342900" lvl="0" indent="-342900">
              <a:spcAft>
                <a:spcPts val="400"/>
              </a:spcAft>
              <a:buClr>
                <a:srgbClr val="993366"/>
              </a:buClr>
              <a:buFont typeface="Arial"/>
              <a:buChar char="•"/>
            </a:pPr>
            <a:r>
              <a:rPr lang="en-US" dirty="0">
                <a:latin typeface="Calibri" panose="020F0502020204030204" pitchFamily="34" charset="0"/>
                <a:cs typeface="Arial"/>
              </a:rPr>
              <a:t>Find out how to block users on sites like Facebook</a:t>
            </a:r>
          </a:p>
        </p:txBody>
      </p:sp>
      <p:pic>
        <p:nvPicPr>
          <p:cNvPr id="9220" name="Picture 4"/>
          <p:cNvPicPr>
            <a:picLocks noChangeAspect="1" noChangeArrowheads="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006701" y="4478037"/>
            <a:ext cx="67627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933575" y="4517722"/>
            <a:ext cx="6581775" cy="646331"/>
          </a:xfrm>
          <a:prstGeom prst="rect">
            <a:avLst/>
          </a:prstGeom>
        </p:spPr>
        <p:txBody>
          <a:bodyPr wrap="square">
            <a:spAutoFit/>
          </a:bodyPr>
          <a:lstStyle/>
          <a:p>
            <a:pPr lvl="0"/>
            <a:r>
              <a:rPr lang="en-US" dirty="0">
                <a:latin typeface="Calibri" panose="020F0502020204030204" pitchFamily="34" charset="0"/>
              </a:rPr>
              <a:t>If you are concerned about a person who is talking to your child, you can report it to </a:t>
            </a:r>
            <a:r>
              <a:rPr lang="en-US" dirty="0" smtClean="0">
                <a:latin typeface="Calibri" panose="020F0502020204030204" pitchFamily="34" charset="0"/>
              </a:rPr>
              <a:t>CEOP at </a:t>
            </a:r>
            <a:r>
              <a:rPr lang="en-US" dirty="0" smtClean="0">
                <a:latin typeface="Calibri" panose="020F0502020204030204" pitchFamily="34" charset="0"/>
                <a:hlinkClick r:id="rId7"/>
              </a:rPr>
              <a:t>www.ceop.police.uk</a:t>
            </a:r>
            <a:r>
              <a:rPr lang="en-US" dirty="0" smtClean="0">
                <a:latin typeface="Calibri" panose="020F0502020204030204" pitchFamily="34" charset="0"/>
              </a:rPr>
              <a:t>  </a:t>
            </a:r>
            <a:endParaRPr lang="en-US" dirty="0">
              <a:latin typeface="Calibri" panose="020F0502020204030204" pitchFamily="34" charset="0"/>
            </a:endParaRPr>
          </a:p>
        </p:txBody>
      </p:sp>
    </p:spTree>
    <p:extLst>
      <p:ext uri="{BB962C8B-B14F-4D97-AF65-F5344CB8AC3E}">
        <p14:creationId xmlns:p14="http://schemas.microsoft.com/office/powerpoint/2010/main" val="3533307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
            <a:ext cx="9144000" cy="6842760"/>
          </a:xfrm>
          <a:prstGeom prst="rect">
            <a:avLst/>
          </a:prstGeom>
        </p:spPr>
      </p:pic>
      <p:sp>
        <p:nvSpPr>
          <p:cNvPr id="4" name="Title 3"/>
          <p:cNvSpPr>
            <a:spLocks noGrp="1"/>
          </p:cNvSpPr>
          <p:nvPr>
            <p:ph type="title"/>
          </p:nvPr>
        </p:nvSpPr>
        <p:spPr>
          <a:xfrm>
            <a:off x="755632" y="419874"/>
            <a:ext cx="8229600" cy="1143000"/>
          </a:xfrm>
        </p:spPr>
        <p:txBody>
          <a:bodyPr/>
          <a:lstStyle/>
          <a:p>
            <a:r>
              <a:rPr lang="en-US" sz="4000" b="1" dirty="0" smtClean="0">
                <a:solidFill>
                  <a:schemeClr val="bg1"/>
                </a:solidFill>
                <a:latin typeface="Calibri" panose="020F0502020204030204" pitchFamily="34" charset="0"/>
                <a:cs typeface="Chalkduster"/>
              </a:rPr>
              <a:t>What</a:t>
            </a:r>
            <a:r>
              <a:rPr lang="en-US" sz="4000" dirty="0" smtClean="0">
                <a:latin typeface="Calibri" panose="020F0502020204030204" pitchFamily="34" charset="0"/>
                <a:cs typeface="Chalkduster"/>
              </a:rPr>
              <a:t> do children do online?</a:t>
            </a:r>
            <a:r>
              <a:rPr lang="en-US" sz="4000" b="1" dirty="0">
                <a:latin typeface="Calibri" panose="020F0502020204030204" pitchFamily="34" charset="0"/>
                <a:cs typeface="Chalkduster"/>
              </a:rPr>
              <a:t/>
            </a:r>
            <a:br>
              <a:rPr lang="en-US" sz="4000" b="1" dirty="0">
                <a:latin typeface="Calibri" panose="020F0502020204030204" pitchFamily="34" charset="0"/>
                <a:cs typeface="Chalkduster"/>
              </a:rPr>
            </a:br>
            <a:endParaRPr lang="en-US" sz="4000" dirty="0">
              <a:latin typeface="Calibri" panose="020F0502020204030204" pitchFamily="34" charset="0"/>
            </a:endParaRPr>
          </a:p>
        </p:txBody>
      </p:sp>
      <p:sp>
        <p:nvSpPr>
          <p:cNvPr id="5" name="Rectangle 4"/>
          <p:cNvSpPr/>
          <p:nvPr/>
        </p:nvSpPr>
        <p:spPr>
          <a:xfrm>
            <a:off x="4395355" y="1544706"/>
            <a:ext cx="4572000" cy="930126"/>
          </a:xfrm>
          <a:prstGeom prst="rect">
            <a:avLst/>
          </a:prstGeom>
        </p:spPr>
        <p:txBody>
          <a:bodyPr>
            <a:spAutoFit/>
          </a:bodyPr>
          <a:lstStyle/>
          <a:p>
            <a:pPr>
              <a:lnSpc>
                <a:spcPct val="107000"/>
              </a:lnSpc>
              <a:spcAft>
                <a:spcPts val="0"/>
              </a:spcAft>
            </a:pPr>
            <a:endPar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GB" sz="1100" dirty="0">
              <a:solidFill>
                <a:schemeClr val="dk1"/>
              </a:solidFill>
              <a:latin typeface="Calibri" panose="020F0502020204030204" pitchFamily="34" charset="0"/>
            </a:endParaRPr>
          </a:p>
          <a:p>
            <a:pPr>
              <a:lnSpc>
                <a:spcPct val="107000"/>
              </a:lnSpc>
            </a:pPr>
            <a:endParaRPr lang="en-GB" sz="1100" dirty="0">
              <a:latin typeface="Calibri" panose="020F0502020204030204" pitchFamily="34" charset="0"/>
            </a:endParaRPr>
          </a:p>
          <a:p>
            <a:pPr>
              <a:lnSpc>
                <a:spcPct val="107000"/>
              </a:lnSpc>
              <a:spcAft>
                <a:spcPts val="0"/>
              </a:spcAft>
            </a:pP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603" y="1985174"/>
            <a:ext cx="2279589" cy="214202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Picture 7" descr="Youtube_logo-6.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3585" y="1944547"/>
            <a:ext cx="2151419" cy="215141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Picture 8"/>
          <p:cNvPicPr>
            <a:picLocks noChangeAspect="1"/>
          </p:cNvPicPr>
          <p:nvPr/>
        </p:nvPicPr>
        <p:blipFill rotWithShape="1">
          <a:blip r:embed="rId6"/>
          <a:srcRect b="5220"/>
          <a:stretch/>
        </p:blipFill>
        <p:spPr>
          <a:xfrm>
            <a:off x="6655651" y="1983988"/>
            <a:ext cx="1778858" cy="208368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485081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
            <a:ext cx="9144000" cy="6842760"/>
          </a:xfrm>
          <a:prstGeom prst="rect">
            <a:avLst/>
          </a:prstGeom>
        </p:spPr>
      </p:pic>
      <p:sp>
        <p:nvSpPr>
          <p:cNvPr id="12" name="Title 3"/>
          <p:cNvSpPr>
            <a:spLocks noGrp="1"/>
          </p:cNvSpPr>
          <p:nvPr>
            <p:ph type="title"/>
          </p:nvPr>
        </p:nvSpPr>
        <p:spPr>
          <a:xfrm>
            <a:off x="1694198" y="275276"/>
            <a:ext cx="5867091" cy="1143000"/>
          </a:xfrm>
        </p:spPr>
        <p:txBody>
          <a:bodyPr>
            <a:normAutofit fontScale="90000"/>
          </a:bodyPr>
          <a:lstStyle/>
          <a:p>
            <a:r>
              <a:rPr lang="en-US" sz="4000" b="1" dirty="0" smtClean="0">
                <a:solidFill>
                  <a:srgbClr val="CC9900"/>
                </a:solidFill>
                <a:latin typeface="Calibri" panose="020F0502020204030204" pitchFamily="34" charset="0"/>
                <a:cs typeface="Chalkduster"/>
              </a:rPr>
              <a:t>What</a:t>
            </a:r>
            <a:r>
              <a:rPr lang="en-US" sz="4000" b="1" dirty="0" smtClean="0">
                <a:latin typeface="Calibri" panose="020F0502020204030204" pitchFamily="34" charset="0"/>
                <a:cs typeface="Chalkduster"/>
              </a:rPr>
              <a:t> do children do online?</a:t>
            </a:r>
            <a:r>
              <a:rPr lang="en-US" sz="4000" b="1" dirty="0">
                <a:latin typeface="Calibri" panose="020F0502020204030204" pitchFamily="34" charset="0"/>
                <a:cs typeface="Chalkduster"/>
              </a:rPr>
              <a:t/>
            </a:r>
            <a:br>
              <a:rPr lang="en-US" sz="4000" b="1" dirty="0">
                <a:latin typeface="Calibri" panose="020F0502020204030204" pitchFamily="34" charset="0"/>
                <a:cs typeface="Chalkduster"/>
              </a:rPr>
            </a:br>
            <a:endParaRPr lang="en-US" sz="4000" dirty="0">
              <a:latin typeface="Calibri" panose="020F0502020204030204" pitchFamily="34" charset="0"/>
            </a:endParaRPr>
          </a:p>
        </p:txBody>
      </p:sp>
      <p:pic>
        <p:nvPicPr>
          <p:cNvPr id="2" name="Picture 1"/>
          <p:cNvPicPr>
            <a:picLocks noChangeAspect="1"/>
          </p:cNvPicPr>
          <p:nvPr/>
        </p:nvPicPr>
        <p:blipFill>
          <a:blip r:embed="rId4">
            <a:duotone>
              <a:prstClr val="black"/>
              <a:srgbClr val="EAEAEA">
                <a:tint val="45000"/>
                <a:satMod val="400000"/>
              </a:srgbClr>
            </a:duotone>
          </a:blip>
          <a:stretch>
            <a:fillRect/>
          </a:stretch>
        </p:blipFill>
        <p:spPr>
          <a:xfrm>
            <a:off x="89168" y="1190539"/>
            <a:ext cx="8934869" cy="4087517"/>
          </a:xfrm>
          <a:prstGeom prst="rect">
            <a:avLst/>
          </a:prstGeom>
        </p:spPr>
      </p:pic>
    </p:spTree>
    <p:extLst>
      <p:ext uri="{BB962C8B-B14F-4D97-AF65-F5344CB8AC3E}">
        <p14:creationId xmlns:p14="http://schemas.microsoft.com/office/powerpoint/2010/main" val="11696875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PZ cream bg">
  <a:themeElements>
    <a:clrScheme name="Custom 1">
      <a:dk1>
        <a:srgbClr val="382A00"/>
      </a:dk1>
      <a:lt1>
        <a:srgbClr val="CC9900"/>
      </a:lt1>
      <a:dk2>
        <a:srgbClr val="999966"/>
      </a:dk2>
      <a:lt2>
        <a:srgbClr val="F1ECDD"/>
      </a:lt2>
      <a:accent1>
        <a:srgbClr val="993366"/>
      </a:accent1>
      <a:accent2>
        <a:srgbClr val="999966"/>
      </a:accent2>
      <a:accent3>
        <a:srgbClr val="CC9900"/>
      </a:accent3>
      <a:accent4>
        <a:srgbClr val="3399CC"/>
      </a:accent4>
      <a:accent5>
        <a:srgbClr val="999933"/>
      </a:accent5>
      <a:accent6>
        <a:srgbClr val="7F734C"/>
      </a:accent6>
      <a:hlink>
        <a:srgbClr val="006699"/>
      </a:hlink>
      <a:folHlink>
        <a:srgbClr val="99333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TPZ cream bg">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1384</TotalTime>
  <Words>2218</Words>
  <Application>Microsoft Office PowerPoint</Application>
  <PresentationFormat>On-screen Show (4:3)</PresentationFormat>
  <Paragraphs>226</Paragraphs>
  <Slides>21</Slides>
  <Notes>13</Notes>
  <HiddenSlides>0</HiddenSlides>
  <MMClips>0</MMClips>
  <ScaleCrop>false</ScaleCrop>
  <HeadingPairs>
    <vt:vector size="4" baseType="variant">
      <vt:variant>
        <vt:lpstr>Theme</vt:lpstr>
      </vt:variant>
      <vt:variant>
        <vt:i4>4</vt:i4>
      </vt:variant>
      <vt:variant>
        <vt:lpstr>Slide Titles</vt:lpstr>
      </vt:variant>
      <vt:variant>
        <vt:i4>21</vt:i4>
      </vt:variant>
    </vt:vector>
  </HeadingPairs>
  <TitlesOfParts>
    <vt:vector size="25" baseType="lpstr">
      <vt:lpstr>Office Theme</vt:lpstr>
      <vt:lpstr>TPZ cream bg</vt:lpstr>
      <vt:lpstr>1_Office Theme</vt:lpstr>
      <vt:lpstr>1_TPZ cream bg</vt:lpstr>
      <vt:lpstr>PowerPoint Presentation</vt:lpstr>
      <vt:lpstr>PowerPoint Presentation</vt:lpstr>
      <vt:lpstr>PowerPoint Presentation</vt:lpstr>
      <vt:lpstr>Who do children talk to online?</vt:lpstr>
      <vt:lpstr>Why is Who so important?</vt:lpstr>
      <vt:lpstr>How to find out Who your  children talk to online </vt:lpstr>
      <vt:lpstr>What to do if you have a  Who worry</vt:lpstr>
      <vt:lpstr>What do children do online? </vt:lpstr>
      <vt:lpstr>What do children do online? </vt:lpstr>
      <vt:lpstr>PowerPoint Presentation</vt:lpstr>
      <vt:lpstr>How to find out What your children are doing online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Reporting Concerns</vt:lpstr>
      <vt:lpstr>PowerPoint Presentation</vt:lpstr>
      <vt:lpstr>… and the help continues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Parenting in the Digital Age</dc:title>
  <dc:creator>Asus</dc:creator>
  <cp:lastModifiedBy>Kevin Burnett</cp:lastModifiedBy>
  <cp:revision>99</cp:revision>
  <cp:lastPrinted>2015-05-06T10:06:30Z</cp:lastPrinted>
  <dcterms:created xsi:type="dcterms:W3CDTF">2014-10-23T09:01:05Z</dcterms:created>
  <dcterms:modified xsi:type="dcterms:W3CDTF">2015-10-06T21:01:23Z</dcterms:modified>
</cp:coreProperties>
</file>